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notesSlide+xml" PartName="/ppt/notesSlides/notesSlide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presentationml.slide+xml" PartName="/ppt/slides/slide52.xml"/>
  <Override ContentType="application/vnd.openxmlformats-officedocument.presentationml.slide+xml" PartName="/ppt/slides/slide63.xml"/>
  <Override ContentType="application/vnd.openxmlformats-officedocument.theme+xml" PartName="/ppt/theme/theme1.xml"/>
  <Override ContentType="application/vnd.openxmlformats-officedocument.presentationml.slideLayout+xml" PartName="/ppt/slideLayouts/slideLayout2.xml"/>
  <Default ContentType="image/x-wmf" Extension="wmf"/>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themeOverride+xml" PartName="/ppt/theme/themeOverride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Default ContentType="application/msword" Extension="doc"/>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presentationml.notesSlide+xml" PartName="/ppt/notesSlides/notesSlide5.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Layout+xml" PartName="/ppt/slideLayouts/slideLayout3.xml"/>
  <Default ContentType="image/jpeg" Extension="jpeg"/>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themeOverride+xml" PartName="/ppt/theme/themeOverride2.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10.xml"/>
  <Default ContentType="application/vnd.openxmlformats-officedocument.vmlDrawing" Extension="vml"/>
  <Override ContentType="application/vnd.openxmlformats-officedocument.presentationml.notesSlide+xml" PartName="/ppt/notesSlides/notesSlide6.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handoutMaster+xml" PartName="/ppt/handoutMasters/handoutMaster1.xml"/>
  <Override ContentType="application/vnd.openxmlformats-officedocument.presentationml.notesSlide+xml" PartName="/ppt/notesSlides/notesSlide4.xml"/>
  <Override ContentType="application/vnd.openxmlformats-officedocument.drawingml.chart+xml" PartName="/ppt/charts/chart2.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theme+xml" PartName="/ppt/theme/theme3.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5"/>
  </p:notesMasterIdLst>
  <p:handoutMasterIdLst>
    <p:handoutMasterId r:id="rId66"/>
  </p:handoutMasterIdLst>
  <p:sldIdLst>
    <p:sldId id="1578" r:id="rId2"/>
    <p:sldId id="1639" r:id="rId3"/>
    <p:sldId id="1638" r:id="rId4"/>
    <p:sldId id="1637" r:id="rId5"/>
    <p:sldId id="1636" r:id="rId6"/>
    <p:sldId id="1635" r:id="rId7"/>
    <p:sldId id="1634" r:id="rId8"/>
    <p:sldId id="1633" r:id="rId9"/>
    <p:sldId id="1632" r:id="rId10"/>
    <p:sldId id="1631" r:id="rId11"/>
    <p:sldId id="1630" r:id="rId12"/>
    <p:sldId id="1629" r:id="rId13"/>
    <p:sldId id="1628" r:id="rId14"/>
    <p:sldId id="1627" r:id="rId15"/>
    <p:sldId id="1626" r:id="rId16"/>
    <p:sldId id="1625" r:id="rId17"/>
    <p:sldId id="1624" r:id="rId18"/>
    <p:sldId id="1623" r:id="rId19"/>
    <p:sldId id="1622" r:id="rId20"/>
    <p:sldId id="1621" r:id="rId21"/>
    <p:sldId id="1620" r:id="rId22"/>
    <p:sldId id="1619" r:id="rId23"/>
    <p:sldId id="1618" r:id="rId24"/>
    <p:sldId id="1617" r:id="rId25"/>
    <p:sldId id="1616" r:id="rId26"/>
    <p:sldId id="1615" r:id="rId27"/>
    <p:sldId id="1614" r:id="rId28"/>
    <p:sldId id="1613" r:id="rId29"/>
    <p:sldId id="1612" r:id="rId30"/>
    <p:sldId id="1611" r:id="rId31"/>
    <p:sldId id="1610" r:id="rId32"/>
    <p:sldId id="1609" r:id="rId33"/>
    <p:sldId id="1608" r:id="rId34"/>
    <p:sldId id="1607" r:id="rId35"/>
    <p:sldId id="1606" r:id="rId36"/>
    <p:sldId id="1605" r:id="rId37"/>
    <p:sldId id="1604" r:id="rId38"/>
    <p:sldId id="1603" r:id="rId39"/>
    <p:sldId id="1602" r:id="rId40"/>
    <p:sldId id="1601" r:id="rId41"/>
    <p:sldId id="1600" r:id="rId42"/>
    <p:sldId id="1599" r:id="rId43"/>
    <p:sldId id="1598" r:id="rId44"/>
    <p:sldId id="1597" r:id="rId45"/>
    <p:sldId id="1596" r:id="rId46"/>
    <p:sldId id="1595" r:id="rId47"/>
    <p:sldId id="1594" r:id="rId48"/>
    <p:sldId id="1593" r:id="rId49"/>
    <p:sldId id="1592" r:id="rId50"/>
    <p:sldId id="1591" r:id="rId51"/>
    <p:sldId id="1590" r:id="rId52"/>
    <p:sldId id="1589" r:id="rId53"/>
    <p:sldId id="1588" r:id="rId54"/>
    <p:sldId id="1587" r:id="rId55"/>
    <p:sldId id="1586" r:id="rId56"/>
    <p:sldId id="1585" r:id="rId57"/>
    <p:sldId id="1584" r:id="rId58"/>
    <p:sldId id="1583" r:id="rId59"/>
    <p:sldId id="1582" r:id="rId60"/>
    <p:sldId id="1581" r:id="rId61"/>
    <p:sldId id="1580" r:id="rId62"/>
    <p:sldId id="1579" r:id="rId63"/>
    <p:sldId id="25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5A9B"/>
    <a:srgbClr val="00A14A"/>
    <a:srgbClr val="00BD58"/>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9"/>
    <p:restoredTop sz="91957" autoAdjust="0"/>
  </p:normalViewPr>
  <p:slideViewPr>
    <p:cSldViewPr snapToGrid="0" snapToObjects="1">
      <p:cViewPr varScale="1">
        <p:scale>
          <a:sx n="67" d="100"/>
          <a:sy n="67" d="100"/>
        </p:scale>
        <p:origin x="-136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1" d="100"/>
          <a:sy n="71" d="100"/>
        </p:scale>
        <p:origin x="2178"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1%20EVOKOPOLA\1-PUNA\2013\USAID\BERAT\Feasibility\Calculation%2002-09-013%20Recy&amp;%20Comp.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1%20EVOKOPOLA\1-PUNA\2013\USAID\BERAT\Feasibility\Calculation%2002-09-013%20Recy&amp;%20Comp.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sq-AL" sz="1400"/>
              <a:t>Recovery of recyclable waste vs</a:t>
            </a:r>
            <a:r>
              <a:rPr lang="sq-AL" sz="1400" baseline="0"/>
              <a:t> total for recycling </a:t>
            </a:r>
            <a:r>
              <a:rPr lang="sq-AL" sz="1400"/>
              <a:t> </a:t>
            </a:r>
            <a:endParaRPr lang="en-US" sz="1400"/>
          </a:p>
        </c:rich>
      </c:tx>
    </c:title>
    <c:plotArea>
      <c:layout/>
      <c:barChart>
        <c:barDir val="col"/>
        <c:grouping val="clustered"/>
        <c:ser>
          <c:idx val="0"/>
          <c:order val="0"/>
          <c:tx>
            <c:strRef>
              <c:f>Calculation!$AX$192</c:f>
              <c:strCache>
                <c:ptCount val="1"/>
                <c:pt idx="0">
                  <c:v>Total Recyclable Waste (ton/year)</c:v>
                </c:pt>
              </c:strCache>
            </c:strRef>
          </c:tx>
          <c:dLbls>
            <c:spPr>
              <a:noFill/>
              <a:ln>
                <a:noFill/>
              </a:ln>
              <a:effectLst/>
            </c:spPr>
            <c:txPr>
              <a:bodyPr/>
              <a:lstStyle/>
              <a:p>
                <a:pPr>
                  <a:defRPr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numRef>
              <c:f>(Calculation!$AV$78,Calculation!$AV$108,Calculation!$AV$138,Calculation!$AV$162)</c:f>
              <c:numCache>
                <c:formatCode>General</c:formatCode>
                <c:ptCount val="4"/>
                <c:pt idx="0">
                  <c:v>2015</c:v>
                </c:pt>
                <c:pt idx="1">
                  <c:v>2020</c:v>
                </c:pt>
                <c:pt idx="2">
                  <c:v>2025</c:v>
                </c:pt>
                <c:pt idx="3">
                  <c:v>2029</c:v>
                </c:pt>
              </c:numCache>
            </c:numRef>
          </c:cat>
          <c:val>
            <c:numRef>
              <c:f>(Calculation!$D$78,Calculation!$D$108,Calculation!$D$138,Calculation!$D$162)</c:f>
              <c:numCache>
                <c:formatCode>#,##0</c:formatCode>
                <c:ptCount val="4"/>
                <c:pt idx="0">
                  <c:v>3659.9580705364888</c:v>
                </c:pt>
                <c:pt idx="1">
                  <c:v>3887.5276809885368</c:v>
                </c:pt>
                <c:pt idx="2">
                  <c:v>4028.3236653381809</c:v>
                </c:pt>
                <c:pt idx="3">
                  <c:v>4144.6231491465423</c:v>
                </c:pt>
              </c:numCache>
            </c:numRef>
          </c:val>
          <c:extLst xmlns:c16r2="http://schemas.microsoft.com/office/drawing/2015/06/chart">
            <c:ext xmlns:c16="http://schemas.microsoft.com/office/drawing/2014/chart" uri="{C3380CC4-5D6E-409C-BE32-E72D297353CC}">
              <c16:uniqueId val="{00000000-AF98-4420-B6BF-EF8A838DB97E}"/>
            </c:ext>
          </c:extLst>
        </c:ser>
        <c:ser>
          <c:idx val="1"/>
          <c:order val="1"/>
          <c:tx>
            <c:strRef>
              <c:f>Calculation!$AX$193</c:f>
              <c:strCache>
                <c:ptCount val="1"/>
                <c:pt idx="0">
                  <c:v>Recovery of recyclable waste (ton/year)</c:v>
                </c:pt>
              </c:strCache>
            </c:strRef>
          </c:tx>
          <c:dLbls>
            <c:spPr>
              <a:noFill/>
              <a:ln>
                <a:noFill/>
              </a:ln>
              <a:effectLst/>
            </c:spPr>
            <c:txPr>
              <a:bodyPr/>
              <a:lstStyle/>
              <a:p>
                <a:pPr>
                  <a:defRPr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numRef>
              <c:f>(Calculation!$AV$78,Calculation!$AV$108,Calculation!$AV$138,Calculation!$AV$162)</c:f>
              <c:numCache>
                <c:formatCode>General</c:formatCode>
                <c:ptCount val="4"/>
                <c:pt idx="0">
                  <c:v>2015</c:v>
                </c:pt>
                <c:pt idx="1">
                  <c:v>2020</c:v>
                </c:pt>
                <c:pt idx="2">
                  <c:v>2025</c:v>
                </c:pt>
                <c:pt idx="3">
                  <c:v>2029</c:v>
                </c:pt>
              </c:numCache>
            </c:numRef>
          </c:cat>
          <c:val>
            <c:numRef>
              <c:f>(Calculation!$AI$78,Calculation!$AI$108,Calculation!$AI$138,Calculation!$AI$162)</c:f>
              <c:numCache>
                <c:formatCode>#,##0</c:formatCode>
                <c:ptCount val="4"/>
                <c:pt idx="0">
                  <c:v>924.13941281046141</c:v>
                </c:pt>
                <c:pt idx="1">
                  <c:v>2041.72953805518</c:v>
                </c:pt>
                <c:pt idx="2">
                  <c:v>2522.5362792347701</c:v>
                </c:pt>
                <c:pt idx="3">
                  <c:v>2930.2485664465989</c:v>
                </c:pt>
              </c:numCache>
            </c:numRef>
          </c:val>
          <c:extLst xmlns:c16r2="http://schemas.microsoft.com/office/drawing/2015/06/chart">
            <c:ext xmlns:c16="http://schemas.microsoft.com/office/drawing/2014/chart" uri="{C3380CC4-5D6E-409C-BE32-E72D297353CC}">
              <c16:uniqueId val="{00000001-AF98-4420-B6BF-EF8A838DB97E}"/>
            </c:ext>
          </c:extLst>
        </c:ser>
        <c:dLbls>
          <c:showVal val="1"/>
        </c:dLbls>
        <c:axId val="109102208"/>
        <c:axId val="109103744"/>
      </c:barChart>
      <c:catAx>
        <c:axId val="109102208"/>
        <c:scaling>
          <c:orientation val="minMax"/>
        </c:scaling>
        <c:axPos val="b"/>
        <c:numFmt formatCode="General" sourceLinked="1"/>
        <c:tickLblPos val="nextTo"/>
        <c:crossAx val="109103744"/>
        <c:crosses val="autoZero"/>
        <c:auto val="1"/>
        <c:lblAlgn val="ctr"/>
        <c:lblOffset val="100"/>
      </c:catAx>
      <c:valAx>
        <c:axId val="109103744"/>
        <c:scaling>
          <c:orientation val="minMax"/>
        </c:scaling>
        <c:axPos val="l"/>
        <c:majorGridlines/>
        <c:numFmt formatCode="#,##0" sourceLinked="1"/>
        <c:tickLblPos val="nextTo"/>
        <c:crossAx val="109102208"/>
        <c:crosses val="autoZero"/>
        <c:crossBetween val="between"/>
      </c:valAx>
    </c:plotArea>
    <c:legend>
      <c:legendPos val="b"/>
      <c:txPr>
        <a:bodyPr/>
        <a:lstStyle/>
        <a:p>
          <a:pPr>
            <a:defRPr sz="1600"/>
          </a:pPr>
          <a:endParaRPr lang="en-US"/>
        </a:p>
      </c:txPr>
    </c:legend>
    <c:plotVisOnly val="1"/>
    <c:dispBlanksAs val="gap"/>
  </c:chart>
  <c:spPr>
    <a:ln>
      <a:solidFill>
        <a:schemeClr val="accent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sq-AL" sz="1400"/>
              <a:t>Recovery of waste for</a:t>
            </a:r>
            <a:r>
              <a:rPr lang="sq-AL" sz="1400" baseline="0"/>
              <a:t> composting vs total mix waste (ton/year)</a:t>
            </a:r>
            <a:endParaRPr lang="en-US" sz="1400"/>
          </a:p>
        </c:rich>
      </c:tx>
    </c:title>
    <c:plotArea>
      <c:layout/>
      <c:barChart>
        <c:barDir val="col"/>
        <c:grouping val="clustered"/>
        <c:ser>
          <c:idx val="0"/>
          <c:order val="0"/>
          <c:tx>
            <c:strRef>
              <c:f>Calculation!$AX$197</c:f>
              <c:strCache>
                <c:ptCount val="1"/>
                <c:pt idx="0">
                  <c:v>Mix waste (ton/year)</c:v>
                </c:pt>
              </c:strCache>
            </c:strRef>
          </c:tx>
          <c:dLbls>
            <c:spPr>
              <a:noFill/>
              <a:ln>
                <a:noFill/>
              </a:ln>
              <a:effectLst/>
            </c:spPr>
            <c:txPr>
              <a:bodyPr/>
              <a:lstStyle/>
              <a:p>
                <a:pPr>
                  <a:defRPr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numRef>
              <c:f>(Calculation!$AV$78,Calculation!$AV$108,Calculation!$AV$138,Calculation!$AV$162)</c:f>
              <c:numCache>
                <c:formatCode>General</c:formatCode>
                <c:ptCount val="4"/>
                <c:pt idx="0">
                  <c:v>2015</c:v>
                </c:pt>
                <c:pt idx="1">
                  <c:v>2020</c:v>
                </c:pt>
                <c:pt idx="2">
                  <c:v>2025</c:v>
                </c:pt>
                <c:pt idx="3">
                  <c:v>2029</c:v>
                </c:pt>
              </c:numCache>
            </c:numRef>
          </c:cat>
          <c:val>
            <c:numRef>
              <c:f>(Calculation!$I$78,Calculation!$I$108,Calculation!$I$138,Calculation!$I$162)</c:f>
              <c:numCache>
                <c:formatCode>_-* #,##0_-;\-* #,##0_-;_-* "-"??_-;_-@_-</c:formatCode>
                <c:ptCount val="4"/>
                <c:pt idx="0">
                  <c:v>9427.816488640321</c:v>
                </c:pt>
                <c:pt idx="1">
                  <c:v>10014.021162132403</c:v>
                </c:pt>
                <c:pt idx="2" formatCode="#,##0">
                  <c:v>10376.702558258703</c:v>
                </c:pt>
                <c:pt idx="3" formatCode="#,##0">
                  <c:v>10676.282545225051</c:v>
                </c:pt>
              </c:numCache>
            </c:numRef>
          </c:val>
          <c:extLst xmlns:c16r2="http://schemas.microsoft.com/office/drawing/2015/06/chart">
            <c:ext xmlns:c16="http://schemas.microsoft.com/office/drawing/2014/chart" uri="{C3380CC4-5D6E-409C-BE32-E72D297353CC}">
              <c16:uniqueId val="{00000000-7930-4747-B9E4-7BB3B6475612}"/>
            </c:ext>
          </c:extLst>
        </c:ser>
        <c:ser>
          <c:idx val="1"/>
          <c:order val="1"/>
          <c:tx>
            <c:strRef>
              <c:f>Calculation!$AX$198</c:f>
              <c:strCache>
                <c:ptCount val="1"/>
                <c:pt idx="0">
                  <c:v>Waste for composting (ton/year)</c:v>
                </c:pt>
              </c:strCache>
            </c:strRef>
          </c:tx>
          <c:dLbls>
            <c:spPr>
              <a:noFill/>
              <a:ln>
                <a:noFill/>
              </a:ln>
              <a:effectLst/>
            </c:spPr>
            <c:txPr>
              <a:bodyPr/>
              <a:lstStyle/>
              <a:p>
                <a:pPr>
                  <a:defRPr b="1"/>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numRef>
              <c:f>(Calculation!$AV$78,Calculation!$AV$108,Calculation!$AV$138,Calculation!$AV$162)</c:f>
              <c:numCache>
                <c:formatCode>General</c:formatCode>
                <c:ptCount val="4"/>
                <c:pt idx="0">
                  <c:v>2015</c:v>
                </c:pt>
                <c:pt idx="1">
                  <c:v>2020</c:v>
                </c:pt>
                <c:pt idx="2">
                  <c:v>2025</c:v>
                </c:pt>
                <c:pt idx="3">
                  <c:v>2029</c:v>
                </c:pt>
              </c:numCache>
            </c:numRef>
          </c:cat>
          <c:val>
            <c:numRef>
              <c:f>(Calculation!$AN$78,Calculation!$AN$108,Calculation!$AN$138,Calculation!$AN$162)</c:f>
              <c:numCache>
                <c:formatCode>_-* #,##0_-;\-* #,##0_-;_-* "-"??_-;_-@_-</c:formatCode>
                <c:ptCount val="4"/>
                <c:pt idx="0">
                  <c:v>0</c:v>
                </c:pt>
                <c:pt idx="1">
                  <c:v>2853.9960312077219</c:v>
                </c:pt>
                <c:pt idx="2">
                  <c:v>4112.3373725319288</c:v>
                </c:pt>
                <c:pt idx="3">
                  <c:v>4628.4719424769401</c:v>
                </c:pt>
              </c:numCache>
            </c:numRef>
          </c:val>
          <c:extLst xmlns:c16r2="http://schemas.microsoft.com/office/drawing/2015/06/chart">
            <c:ext xmlns:c16="http://schemas.microsoft.com/office/drawing/2014/chart" uri="{C3380CC4-5D6E-409C-BE32-E72D297353CC}">
              <c16:uniqueId val="{00000001-7930-4747-B9E4-7BB3B6475612}"/>
            </c:ext>
          </c:extLst>
        </c:ser>
        <c:dLbls>
          <c:showVal val="1"/>
        </c:dLbls>
        <c:axId val="109024000"/>
        <c:axId val="109025536"/>
      </c:barChart>
      <c:catAx>
        <c:axId val="109024000"/>
        <c:scaling>
          <c:orientation val="minMax"/>
        </c:scaling>
        <c:axPos val="b"/>
        <c:numFmt formatCode="General" sourceLinked="1"/>
        <c:majorTickMark val="none"/>
        <c:tickLblPos val="nextTo"/>
        <c:crossAx val="109025536"/>
        <c:crosses val="autoZero"/>
        <c:auto val="1"/>
        <c:lblAlgn val="ctr"/>
        <c:lblOffset val="100"/>
      </c:catAx>
      <c:valAx>
        <c:axId val="109025536"/>
        <c:scaling>
          <c:orientation val="minMax"/>
        </c:scaling>
        <c:axPos val="l"/>
        <c:majorGridlines/>
        <c:numFmt formatCode="_-* #,##0_-;\-* #,##0_-;_-* &quot;-&quot;??_-;_-@_-" sourceLinked="1"/>
        <c:majorTickMark val="none"/>
        <c:tickLblPos val="nextTo"/>
        <c:crossAx val="109024000"/>
        <c:crosses val="autoZero"/>
        <c:crossBetween val="between"/>
      </c:valAx>
    </c:plotArea>
    <c:legend>
      <c:legendPos val="b"/>
      <c:txPr>
        <a:bodyPr/>
        <a:lstStyle/>
        <a:p>
          <a:pPr>
            <a:defRPr sz="1600"/>
          </a:pPr>
          <a:endParaRPr lang="en-US"/>
        </a:p>
      </c:txPr>
    </c:legend>
    <c:plotVisOnly val="1"/>
    <c:dispBlanksAs val="gap"/>
  </c:chart>
  <c:spPr>
    <a:ln>
      <a:solidFill>
        <a:srgbClr val="4F81BD"/>
      </a:solid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D26355-C4AA-48FF-92A3-076447D3F2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09CC8774-4E90-4A02-B63A-BEF325FF3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AE2EE-FB5E-49D6-9873-E6E6D53260E9}" type="datetimeFigureOut">
              <a:rPr lang="en-US" smtClean="0"/>
              <a:pPr/>
              <a:t>8/10/2020</a:t>
            </a:fld>
            <a:endParaRPr lang="en-US"/>
          </a:p>
        </p:txBody>
      </p:sp>
      <p:sp>
        <p:nvSpPr>
          <p:cNvPr id="4" name="Footer Placeholder 3">
            <a:extLst>
              <a:ext uri="{FF2B5EF4-FFF2-40B4-BE49-F238E27FC236}">
                <a16:creationId xmlns="" xmlns:a16="http://schemas.microsoft.com/office/drawing/2014/main" id="{719A5A2D-D5E9-47FA-8CE5-C0CB349EC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7728B4E-0D9C-4CAF-9AB1-9DE31AA19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F51DB-4274-484D-80A6-787D6188C3B8}" type="slidenum">
              <a:rPr lang="en-US" smtClean="0"/>
              <a:pPr/>
              <a:t>‹#›</a:t>
            </a:fld>
            <a:endParaRPr lang="en-US"/>
          </a:p>
        </p:txBody>
      </p:sp>
    </p:spTree>
    <p:extLst>
      <p:ext uri="{BB962C8B-B14F-4D97-AF65-F5344CB8AC3E}">
        <p14:creationId xmlns:p14="http://schemas.microsoft.com/office/powerpoint/2010/main" xmlns="" val="4082327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91717-FDD4-4C45-BBDE-734DCDDECC09}" type="datetimeFigureOut">
              <a:rPr lang="en-US" smtClean="0"/>
              <a:pPr/>
              <a:t>8/10/2020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26324-67DF-4549-BE40-C46612E54279}" type="slidenum">
              <a:rPr lang="en-US" smtClean="0"/>
              <a:pPr/>
              <a:t>‹#›</a:t>
            </a:fld>
            <a:endParaRPr lang="en-US"/>
          </a:p>
        </p:txBody>
      </p:sp>
    </p:spTree>
    <p:extLst>
      <p:ext uri="{BB962C8B-B14F-4D97-AF65-F5344CB8AC3E}">
        <p14:creationId xmlns:p14="http://schemas.microsoft.com/office/powerpoint/2010/main" xmlns="" val="126059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 xmlns:a16="http://schemas.microsoft.com/office/drawing/2014/main" id="{0535B494-478C-40C3-9B35-0630DBF5058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cs typeface="Arial" panose="020B0604020202020204" pitchFamily="34" charset="0"/>
              </a:defRPr>
            </a:lvl1pPr>
            <a:lvl2pPr marL="742950" indent="-285750" defTabSz="920750">
              <a:defRPr>
                <a:solidFill>
                  <a:schemeClr val="tx1"/>
                </a:solidFill>
                <a:latin typeface="Arial" panose="020B0604020202020204" pitchFamily="34" charset="0"/>
                <a:cs typeface="Arial" panose="020B0604020202020204" pitchFamily="34" charset="0"/>
              </a:defRPr>
            </a:lvl2pPr>
            <a:lvl3pPr marL="1143000" indent="-228600" defTabSz="920750">
              <a:defRPr>
                <a:solidFill>
                  <a:schemeClr val="tx1"/>
                </a:solidFill>
                <a:latin typeface="Arial" panose="020B0604020202020204" pitchFamily="34" charset="0"/>
                <a:cs typeface="Arial" panose="020B0604020202020204" pitchFamily="34" charset="0"/>
              </a:defRPr>
            </a:lvl3pPr>
            <a:lvl4pPr marL="1600200" indent="-228600" defTabSz="920750">
              <a:defRPr>
                <a:solidFill>
                  <a:schemeClr val="tx1"/>
                </a:solidFill>
                <a:latin typeface="Arial" panose="020B0604020202020204" pitchFamily="34" charset="0"/>
                <a:cs typeface="Arial" panose="020B0604020202020204" pitchFamily="34" charset="0"/>
              </a:defRPr>
            </a:lvl4pPr>
            <a:lvl5pPr marL="2057400" indent="-228600" defTabSz="920750">
              <a:defRPr>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7D209C-7599-4836-9C1E-FA3316722182}" type="slidenum">
              <a:rPr lang="en-US" altLang="en-US" smtClean="0">
                <a:latin typeface="Times New Roman" panose="02020603050405020304" pitchFamily="18" charset="0"/>
                <a:cs typeface="Times New Roman" panose="02020603050405020304" pitchFamily="18" charset="0"/>
              </a:rPr>
              <a:pPr/>
              <a:t>8</a:t>
            </a:fld>
            <a:endParaRPr lang="en-US" altLang="en-US">
              <a:latin typeface="Times New Roman" panose="02020603050405020304" pitchFamily="18" charset="0"/>
              <a:cs typeface="Times New Roman" panose="02020603050405020304" pitchFamily="18" charset="0"/>
            </a:endParaRPr>
          </a:p>
        </p:txBody>
      </p:sp>
      <p:sp>
        <p:nvSpPr>
          <p:cNvPr id="75779" name="Rectangle 2">
            <a:extLst>
              <a:ext uri="{FF2B5EF4-FFF2-40B4-BE49-F238E27FC236}">
                <a16:creationId xmlns="" xmlns:a16="http://schemas.microsoft.com/office/drawing/2014/main" id="{63C45941-DCFE-4EAE-A833-381B96BA16C9}"/>
              </a:ext>
            </a:extLst>
          </p:cNvPr>
          <p:cNvSpPr>
            <a:spLocks noGrp="1" noRot="1" noChangeAspect="1" noChangeArrowheads="1" noTextEdit="1"/>
          </p:cNvSpPr>
          <p:nvPr>
            <p:ph type="sldImg"/>
          </p:nvPr>
        </p:nvSpPr>
        <p:spPr>
          <a:solidFill>
            <a:srgbClr val="FFFFFF"/>
          </a:solidFill>
          <a:ln/>
        </p:spPr>
      </p:sp>
      <p:sp>
        <p:nvSpPr>
          <p:cNvPr id="75780" name="Rectangle 3">
            <a:extLst>
              <a:ext uri="{FF2B5EF4-FFF2-40B4-BE49-F238E27FC236}">
                <a16:creationId xmlns="" xmlns:a16="http://schemas.microsoft.com/office/drawing/2014/main" id="{158C3EAE-E149-4EC7-91CF-DFBECA5DCB5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457200" y="898525"/>
            <a:ext cx="5995988" cy="4495800"/>
          </a:xfr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507705" y="5691973"/>
            <a:ext cx="4064830" cy="5393702"/>
          </a:xfrm>
          <a:solidFill>
            <a:srgbClr val="FFFFFF"/>
          </a:solidFill>
          <a:ln>
            <a:solidFill>
              <a:srgbClr val="000000"/>
            </a:solidFill>
            <a:miter lim="800000"/>
            <a:headEnd/>
            <a:tailEnd/>
          </a:ln>
        </p:spPr>
        <p:txBody>
          <a:bodyPr wrap="square" lIns="92915" tIns="46457" rIns="92915" bIns="46457" numCol="1" anchor="t" anchorCtr="0" compatLnSpc="1">
            <a:prstTxWarp prst="textNoShape">
              <a:avLst/>
            </a:prstTxWarp>
          </a:bodyPr>
          <a:lstStyle/>
          <a:p>
            <a:pPr>
              <a:spcBef>
                <a:spcPct val="0"/>
              </a:spcBef>
            </a:pPr>
            <a:endParaRPr lang="en-US">
              <a:latin typeface="Arial" pitchFamily="34"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457200" y="898525"/>
            <a:ext cx="5995988" cy="4495800"/>
          </a:xfr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507705" y="5691973"/>
            <a:ext cx="4064830" cy="5393702"/>
          </a:xfrm>
          <a:solidFill>
            <a:srgbClr val="FFFFFF"/>
          </a:solidFill>
          <a:ln>
            <a:solidFill>
              <a:srgbClr val="000000"/>
            </a:solidFill>
            <a:miter lim="800000"/>
            <a:headEnd/>
            <a:tailEnd/>
          </a:ln>
        </p:spPr>
        <p:txBody>
          <a:bodyPr wrap="square" lIns="92915" tIns="46457" rIns="92915" bIns="46457" numCol="1" anchor="t" anchorCtr="0" compatLnSpc="1">
            <a:prstTxWarp prst="textNoShape">
              <a:avLst/>
            </a:prstTxWarp>
          </a:bodyPr>
          <a:lstStyle/>
          <a:p>
            <a:pPr>
              <a:spcBef>
                <a:spcPct val="0"/>
              </a:spcBef>
            </a:pPr>
            <a:endParaRPr lang="en-US">
              <a:latin typeface="Arial"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8FC84753-EE20-4950-99C2-FB631D66E4B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4A5DE4-A21A-4DFB-A11C-DB109B6A2EB8}" type="slidenum">
              <a:rPr lang="en-US" altLang="en-US" sz="1200" smtClean="0">
                <a:latin typeface="Times New Roman" panose="02020603050405020304" pitchFamily="18" charset="0"/>
              </a:rPr>
              <a:pPr/>
              <a:t>60</a:t>
            </a:fld>
            <a:endParaRPr lang="en-US" altLang="en-US" sz="1200">
              <a:latin typeface="Times New Roman" panose="02020603050405020304" pitchFamily="18" charset="0"/>
            </a:endParaRPr>
          </a:p>
        </p:txBody>
      </p:sp>
      <p:sp>
        <p:nvSpPr>
          <p:cNvPr id="17411" name="Rectangle 2">
            <a:extLst>
              <a:ext uri="{FF2B5EF4-FFF2-40B4-BE49-F238E27FC236}">
                <a16:creationId xmlns="" xmlns:a16="http://schemas.microsoft.com/office/drawing/2014/main" id="{44C8BB57-0A04-438A-A84A-903D3ABA33C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p>
            <a:endParaRPr lang="en-US" altLang="en-US">
              <a:latin typeface="Times New Roman" panose="02020603050405020304" pitchFamily="18" charset="0"/>
            </a:endParaRPr>
          </a:p>
        </p:txBody>
      </p:sp>
      <p:sp>
        <p:nvSpPr>
          <p:cNvPr id="17412" name="Rectangle 3">
            <a:extLst>
              <a:ext uri="{FF2B5EF4-FFF2-40B4-BE49-F238E27FC236}">
                <a16:creationId xmlns="" xmlns:a16="http://schemas.microsoft.com/office/drawing/2014/main" id="{0901123B-CD0F-4473-90C1-E76D856524BF}"/>
              </a:ext>
            </a:extLst>
          </p:cNvPr>
          <p:cNvSpPr>
            <a:spLocks noGrp="1" noRot="1" noChangeAspect="1" noChangeArrowheads="1" noTextEdit="1"/>
          </p:cNvSpPr>
          <p:nvPr>
            <p:ph type="sldImg"/>
          </p:nvPr>
        </p:nvSpPr>
        <p:spPr>
          <a:xfrm>
            <a:off x="3165475" y="509588"/>
            <a:ext cx="3355975" cy="2516187"/>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26324-67DF-4549-BE40-C46612E54279}" type="slidenum">
              <a:rPr lang="en-US" smtClean="0"/>
              <a:pPr/>
              <a:t>63</a:t>
            </a:fld>
            <a:endParaRPr lang="en-US"/>
          </a:p>
        </p:txBody>
      </p:sp>
    </p:spTree>
    <p:extLst>
      <p:ext uri="{BB962C8B-B14F-4D97-AF65-F5344CB8AC3E}">
        <p14:creationId xmlns:p14="http://schemas.microsoft.com/office/powerpoint/2010/main" xmlns="" val="36257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255952" cy="365125"/>
          </a:xfrm>
        </p:spPr>
        <p:txBody>
          <a:bodyPr/>
          <a:lstStyle/>
          <a:p>
            <a:fld id="{C764DE79-268F-4C1A-8933-263129D2AF90}"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a:extLst>
              <a:ext uri="{FF2B5EF4-FFF2-40B4-BE49-F238E27FC236}">
                <a16:creationId xmlns="" xmlns:a16="http://schemas.microsoft.com/office/drawing/2014/main" id="{6970EBDA-3591-4FD3-BE5A-4F3D3AB0153A}"/>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515350" y="6085842"/>
            <a:ext cx="436623" cy="690878"/>
          </a:xfrm>
          <a:prstGeom prst="rect">
            <a:avLst/>
          </a:prstGeom>
        </p:spPr>
      </p:pic>
    </p:spTree>
    <p:extLst>
      <p:ext uri="{BB962C8B-B14F-4D97-AF65-F5344CB8AC3E}">
        <p14:creationId xmlns:p14="http://schemas.microsoft.com/office/powerpoint/2010/main" xmlns="" val="170940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pic>
        <p:nvPicPr>
          <p:cNvPr id="7" name="Picture 6">
            <a:extLst>
              <a:ext uri="{FF2B5EF4-FFF2-40B4-BE49-F238E27FC236}">
                <a16:creationId xmlns="" xmlns:a16="http://schemas.microsoft.com/office/drawing/2014/main" id="{F6DC3DF7-1335-4AE6-94C5-FC9A68CB27E5}"/>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8" name="Slide Number Placeholder 3">
            <a:extLst>
              <a:ext uri="{FF2B5EF4-FFF2-40B4-BE49-F238E27FC236}">
                <a16:creationId xmlns="" xmlns:a16="http://schemas.microsoft.com/office/drawing/2014/main" id="{464ED26D-A620-45E6-B58A-626824C93D8A}"/>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26583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pic>
        <p:nvPicPr>
          <p:cNvPr id="7" name="Picture 6">
            <a:extLst>
              <a:ext uri="{FF2B5EF4-FFF2-40B4-BE49-F238E27FC236}">
                <a16:creationId xmlns="" xmlns:a16="http://schemas.microsoft.com/office/drawing/2014/main" id="{D0293479-62C3-478D-B90D-2167514A0E00}"/>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8" name="Slide Number Placeholder 3">
            <a:extLst>
              <a:ext uri="{FF2B5EF4-FFF2-40B4-BE49-F238E27FC236}">
                <a16:creationId xmlns="" xmlns:a16="http://schemas.microsoft.com/office/drawing/2014/main" id="{E6F59426-501A-4875-B573-0816376A7BDD}"/>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218813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1" y="0"/>
            <a:ext cx="9143999" cy="60350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p:cNvSpPr>
            <a:spLocks noGrp="1"/>
          </p:cNvSpPr>
          <p:nvPr>
            <p:ph type="title"/>
          </p:nvPr>
        </p:nvSpPr>
        <p:spPr>
          <a:xfrm>
            <a:off x="628651" y="2566459"/>
            <a:ext cx="5193030" cy="1325563"/>
          </a:xfrm>
        </p:spPr>
        <p:txBody>
          <a:bodyPr/>
          <a:lstStyle/>
          <a:p>
            <a:r>
              <a:rPr lang="en-GB"/>
              <a:t>Click to edit Master title style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8" name="Slide Number Placeholder 3"/>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xmlns="" val="0"/>
              </a:ext>
            </a:extLst>
          </a:blip>
          <a:srcRect l="27111" t="18164" r="26257" b="15845"/>
          <a:stretch/>
        </p:blipFill>
        <p:spPr>
          <a:xfrm>
            <a:off x="7483960" y="376344"/>
            <a:ext cx="1006543" cy="1342057"/>
          </a:xfrm>
          <a:prstGeom prst="rect">
            <a:avLst/>
          </a:prstGeom>
        </p:spPr>
      </p:pic>
    </p:spTree>
    <p:extLst>
      <p:ext uri="{BB962C8B-B14F-4D97-AF65-F5344CB8AC3E}">
        <p14:creationId xmlns:p14="http://schemas.microsoft.com/office/powerpoint/2010/main" xmlns="" val="97147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a:extLst>
              <a:ext uri="{FF2B5EF4-FFF2-40B4-BE49-F238E27FC236}">
                <a16:creationId xmlns="" xmlns:a16="http://schemas.microsoft.com/office/drawing/2014/main" id="{3DBB8750-21B5-4563-97FE-22787340ABB3}"/>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8" name="Slide Number Placeholder 3">
            <a:extLst>
              <a:ext uri="{FF2B5EF4-FFF2-40B4-BE49-F238E27FC236}">
                <a16:creationId xmlns="" xmlns:a16="http://schemas.microsoft.com/office/drawing/2014/main" id="{759621C8-08DF-4F3D-9E28-0E8731B36C8C}"/>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359077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a:extLst>
              <a:ext uri="{FF2B5EF4-FFF2-40B4-BE49-F238E27FC236}">
                <a16:creationId xmlns="" xmlns:a16="http://schemas.microsoft.com/office/drawing/2014/main" id="{2B6AC422-2E19-4389-A5E0-A3AC8D0AD50D}"/>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8" name="Slide Number Placeholder 3">
            <a:extLst>
              <a:ext uri="{FF2B5EF4-FFF2-40B4-BE49-F238E27FC236}">
                <a16:creationId xmlns="" xmlns:a16="http://schemas.microsoft.com/office/drawing/2014/main" id="{E2F3A234-93E6-475E-B45F-DFAB71DF7782}"/>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191817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7">
            <a:extLst>
              <a:ext uri="{FF2B5EF4-FFF2-40B4-BE49-F238E27FC236}">
                <a16:creationId xmlns="" xmlns:a16="http://schemas.microsoft.com/office/drawing/2014/main" id="{D224518A-85FA-40E8-AE7D-BC20C1563985}"/>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9" name="Slide Number Placeholder 3">
            <a:extLst>
              <a:ext uri="{FF2B5EF4-FFF2-40B4-BE49-F238E27FC236}">
                <a16:creationId xmlns="" xmlns:a16="http://schemas.microsoft.com/office/drawing/2014/main" id="{1DFD24B1-E5CE-4811-9F8C-5F7EA04724B2}"/>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114525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0" name="Picture 9">
            <a:extLst>
              <a:ext uri="{FF2B5EF4-FFF2-40B4-BE49-F238E27FC236}">
                <a16:creationId xmlns="" xmlns:a16="http://schemas.microsoft.com/office/drawing/2014/main" id="{1AEA1EEE-BCB2-48B9-98BD-943040B4B61D}"/>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11" name="Slide Number Placeholder 3">
            <a:extLst>
              <a:ext uri="{FF2B5EF4-FFF2-40B4-BE49-F238E27FC236}">
                <a16:creationId xmlns="" xmlns:a16="http://schemas.microsoft.com/office/drawing/2014/main" id="{E50DA962-A4A3-49D7-A4E5-6C059B460844}"/>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250251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4974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pic>
        <p:nvPicPr>
          <p:cNvPr id="5" name="Picture 4">
            <a:extLst>
              <a:ext uri="{FF2B5EF4-FFF2-40B4-BE49-F238E27FC236}">
                <a16:creationId xmlns="" xmlns:a16="http://schemas.microsoft.com/office/drawing/2014/main" id="{76CE775B-5FBB-4BB6-A541-627B98E29793}"/>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6" name="Slide Number Placeholder 3">
            <a:extLst>
              <a:ext uri="{FF2B5EF4-FFF2-40B4-BE49-F238E27FC236}">
                <a16:creationId xmlns="" xmlns:a16="http://schemas.microsoft.com/office/drawing/2014/main" id="{7817DDE1-937F-408C-B452-FB8641EE04C1}"/>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352506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pic>
        <p:nvPicPr>
          <p:cNvPr id="8" name="Picture 7">
            <a:extLst>
              <a:ext uri="{FF2B5EF4-FFF2-40B4-BE49-F238E27FC236}">
                <a16:creationId xmlns="" xmlns:a16="http://schemas.microsoft.com/office/drawing/2014/main" id="{E020CA37-D978-44D9-9B88-1A5EC4D16AA6}"/>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9" name="Slide Number Placeholder 3">
            <a:extLst>
              <a:ext uri="{FF2B5EF4-FFF2-40B4-BE49-F238E27FC236}">
                <a16:creationId xmlns="" xmlns:a16="http://schemas.microsoft.com/office/drawing/2014/main" id="{443A9F60-8B41-4556-B581-D6F855F99DEF}"/>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350191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pic>
        <p:nvPicPr>
          <p:cNvPr id="8" name="Picture 7">
            <a:extLst>
              <a:ext uri="{FF2B5EF4-FFF2-40B4-BE49-F238E27FC236}">
                <a16:creationId xmlns="" xmlns:a16="http://schemas.microsoft.com/office/drawing/2014/main" id="{48683841-BDB9-471D-B646-BBE991144985}"/>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66106" t="26549" b="40192"/>
          <a:stretch/>
        </p:blipFill>
        <p:spPr>
          <a:xfrm>
            <a:off x="8159750" y="6098415"/>
            <a:ext cx="436623" cy="690878"/>
          </a:xfrm>
          <a:prstGeom prst="rect">
            <a:avLst/>
          </a:prstGeom>
        </p:spPr>
      </p:pic>
      <p:sp>
        <p:nvSpPr>
          <p:cNvPr id="9" name="Slide Number Placeholder 3">
            <a:extLst>
              <a:ext uri="{FF2B5EF4-FFF2-40B4-BE49-F238E27FC236}">
                <a16:creationId xmlns="" xmlns:a16="http://schemas.microsoft.com/office/drawing/2014/main" id="{CE255DEE-49C7-4313-A848-3E30F94C1A9A}"/>
              </a:ext>
            </a:extLst>
          </p:cNvPr>
          <p:cNvSpPr txBox="1">
            <a:spLocks/>
          </p:cNvSpPr>
          <p:nvPr userDrawn="1"/>
        </p:nvSpPr>
        <p:spPr>
          <a:xfrm>
            <a:off x="8685881" y="6325872"/>
            <a:ext cx="283500" cy="298800"/>
          </a:xfrm>
          <a:prstGeom prst="flowChartOffpageConnector">
            <a:avLst/>
          </a:prstGeom>
          <a:solidFill>
            <a:srgbClr val="F5C24C"/>
          </a:solidFill>
          <a:ln>
            <a:noFill/>
          </a:ln>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859F94-B340-054E-89B0-045078C042F0}" type="slidenum">
              <a:rPr lang="en-US" sz="900" smtClean="0"/>
              <a:pPr/>
              <a:t>‹#›</a:t>
            </a:fld>
            <a:endParaRPr lang="en-US" sz="900" dirty="0"/>
          </a:p>
        </p:txBody>
      </p:sp>
    </p:spTree>
    <p:extLst>
      <p:ext uri="{BB962C8B-B14F-4D97-AF65-F5344CB8AC3E}">
        <p14:creationId xmlns:p14="http://schemas.microsoft.com/office/powerpoint/2010/main" xmlns="" val="385213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8/10/2020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59F94-B340-054E-89B0-045078C042F0}" type="slidenum">
              <a:rPr lang="en-US" smtClean="0"/>
              <a:pPr/>
              <a:t>‹#›</a:t>
            </a:fld>
            <a:endParaRPr lang="en-US"/>
          </a:p>
        </p:txBody>
      </p:sp>
      <p:sp>
        <p:nvSpPr>
          <p:cNvPr id="7" name="Rectangle 6">
            <a:extLst>
              <a:ext uri="{FF2B5EF4-FFF2-40B4-BE49-F238E27FC236}">
                <a16:creationId xmlns="" xmlns:a16="http://schemas.microsoft.com/office/drawing/2014/main" id="{F12693C5-1B02-46B2-B2F1-809D10C08467}"/>
              </a:ext>
            </a:extLst>
          </p:cNvPr>
          <p:cNvSpPr/>
          <p:nvPr userDrawn="1"/>
        </p:nvSpPr>
        <p:spPr>
          <a:xfrm>
            <a:off x="0" y="6043139"/>
            <a:ext cx="9144000" cy="821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 xmlns:a16="http://schemas.microsoft.com/office/drawing/2014/main" id="{F7E0D9AE-5AF2-4CD4-8092-59E9E9AF3623}"/>
              </a:ext>
            </a:extLst>
          </p:cNvPr>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90434" y="6229400"/>
            <a:ext cx="3378629" cy="628600"/>
          </a:xfrm>
          <a:prstGeom prst="rect">
            <a:avLst/>
          </a:prstGeom>
        </p:spPr>
      </p:pic>
      <p:pic>
        <p:nvPicPr>
          <p:cNvPr id="9" name="Picture 8">
            <a:extLst>
              <a:ext uri="{FF2B5EF4-FFF2-40B4-BE49-F238E27FC236}">
                <a16:creationId xmlns="" xmlns:a16="http://schemas.microsoft.com/office/drawing/2014/main" id="{8652DC76-A650-4620-9EA9-C206D38067DA}"/>
              </a:ext>
            </a:extLst>
          </p:cNvPr>
          <p:cNvPicPr>
            <a:picLocks noChangeAspect="1"/>
          </p:cNvPicPr>
          <p:nvPr userDrawn="1"/>
        </p:nvPicPr>
        <p:blipFill rotWithShape="1">
          <a:blip r:embed="rId15">
            <a:extLst>
              <a:ext uri="{28A0092B-C50C-407E-A947-70E740481C1C}">
                <a14:useLocalDpi xmlns:a14="http://schemas.microsoft.com/office/drawing/2010/main" xmlns="" val="0"/>
              </a:ext>
            </a:extLst>
          </a:blip>
          <a:srcRect l="27111" t="18164" r="26257" b="15845"/>
          <a:stretch/>
        </p:blipFill>
        <p:spPr>
          <a:xfrm>
            <a:off x="7787472" y="230190"/>
            <a:ext cx="1255693" cy="1164937"/>
          </a:xfrm>
          <a:prstGeom prst="rect">
            <a:avLst/>
          </a:prstGeom>
        </p:spPr>
      </p:pic>
    </p:spTree>
    <p:extLst>
      <p:ext uri="{BB962C8B-B14F-4D97-AF65-F5344CB8AC3E}">
        <p14:creationId xmlns:p14="http://schemas.microsoft.com/office/powerpoint/2010/main" xmlns="" val="691718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png" Type="http://schemas.openxmlformats.org/officeDocument/2006/relationships/image"/><Relationship Id="rId2" Target="../media/image4.png" Type="http://schemas.openxmlformats.org/officeDocument/2006/relationships/image"/><Relationship Id="rId1" Target="../slideLayouts/slideLayout7.xml" Type="http://schemas.openxmlformats.org/officeDocument/2006/relationships/slideLayout"/><Relationship Id="rId4" Target="../media/image6.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arget="../media/image22.pn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arget="../media/image24.jpeg" Type="http://schemas.openxmlformats.org/officeDocument/2006/relationships/image"/><Relationship Id="rId1" Target="../slideLayouts/slideLayout7.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25.jpeg" Type="http://schemas.openxmlformats.org/officeDocument/2006/relationships/image"/><Relationship Id="rId1" Target="../slideLayouts/slideLayout7.xml" Type="http://schemas.openxmlformats.org/officeDocument/2006/relationships/slideLayout"/></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21753" y="284667"/>
            <a:ext cx="8070737" cy="1015663"/>
          </a:xfrm>
          <a:prstGeom prst="rect">
            <a:avLst/>
          </a:prstGeom>
          <a:noFill/>
        </p:spPr>
        <p:txBody>
          <a:bodyPr wrap="square" rtlCol="0" anchor="t">
            <a:spAutoFit/>
          </a:bodyPr>
          <a:lstStyle/>
          <a:p>
            <a:r>
              <a:rPr lang="en-US" sz="6000" dirty="0">
                <a:solidFill>
                  <a:srgbClr val="2099D8"/>
                </a:solidFill>
              </a:rPr>
              <a:t>PPP Training Program</a:t>
            </a:r>
          </a:p>
        </p:txBody>
      </p:sp>
      <p:pic>
        <p:nvPicPr>
          <p:cNvPr id="24" name="Picture 23" descr="http://siteresources.worldbank.org/NEWS/Images/WBG-InfraPPPs-Horizontal-RGB-web.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4611" y="6250109"/>
            <a:ext cx="1849110" cy="365643"/>
          </a:xfrm>
          <a:prstGeom prst="rect">
            <a:avLst/>
          </a:prstGeom>
          <a:noFill/>
          <a:ln>
            <a:noFill/>
          </a:ln>
        </p:spPr>
      </p:pic>
      <p:grpSp>
        <p:nvGrpSpPr>
          <p:cNvPr id="6" name="Group 5">
            <a:extLst>
              <a:ext uri="{FF2B5EF4-FFF2-40B4-BE49-F238E27FC236}">
                <a16:creationId xmlns="" xmlns:a16="http://schemas.microsoft.com/office/drawing/2014/main" id="{BFB08856-E701-4059-835B-C4DBF869AC79}"/>
              </a:ext>
            </a:extLst>
          </p:cNvPr>
          <p:cNvGrpSpPr/>
          <p:nvPr/>
        </p:nvGrpSpPr>
        <p:grpSpPr>
          <a:xfrm>
            <a:off x="4830670" y="2282425"/>
            <a:ext cx="4169822" cy="7547652"/>
            <a:chOff x="4830670" y="2282425"/>
            <a:chExt cx="4169822" cy="7547652"/>
          </a:xfrm>
        </p:grpSpPr>
        <p:sp>
          <p:nvSpPr>
            <p:cNvPr id="2" name="Rectangle 1"/>
            <p:cNvSpPr/>
            <p:nvPr/>
          </p:nvSpPr>
          <p:spPr>
            <a:xfrm>
              <a:off x="6131509" y="6059651"/>
              <a:ext cx="2868983" cy="7177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4830670" y="5103946"/>
              <a:ext cx="775855" cy="4726131"/>
              <a:chOff x="6406156" y="1293887"/>
              <a:chExt cx="822961" cy="5013066"/>
            </a:xfrm>
            <a:solidFill>
              <a:schemeClr val="accent1"/>
            </a:solidFill>
          </p:grpSpPr>
          <p:sp>
            <p:nvSpPr>
              <p:cNvPr id="48" name="Rounded Rectangle 47"/>
              <p:cNvSpPr/>
              <p:nvPr/>
            </p:nvSpPr>
            <p:spPr>
              <a:xfrm>
                <a:off x="6609085" y="1314448"/>
                <a:ext cx="401001" cy="4992505"/>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406156" y="1293887"/>
                <a:ext cx="822961" cy="82296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0C14C009-7FA4-4A84-9D2D-B78B0D3DF4F0}"/>
                </a:ext>
              </a:extLst>
            </p:cNvPr>
            <p:cNvGrpSpPr/>
            <p:nvPr/>
          </p:nvGrpSpPr>
          <p:grpSpPr>
            <a:xfrm>
              <a:off x="5010879" y="2282425"/>
              <a:ext cx="3228021" cy="6637148"/>
              <a:chOff x="4570275" y="1447800"/>
              <a:chExt cx="3228021" cy="6637148"/>
            </a:xfrm>
          </p:grpSpPr>
          <p:sp>
            <p:nvSpPr>
              <p:cNvPr id="45" name="Rounded Rectangle 44"/>
              <p:cNvSpPr/>
              <p:nvPr/>
            </p:nvSpPr>
            <p:spPr>
              <a:xfrm>
                <a:off x="5467205" y="3378201"/>
                <a:ext cx="378048" cy="470674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5285016" y="3378203"/>
                <a:ext cx="775855" cy="77585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7214417" y="1447800"/>
                <a:ext cx="378048" cy="5791200"/>
              </a:xfrm>
              <a:prstGeom prst="roundRect">
                <a:avLst>
                  <a:gd name="adj" fmla="val 5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022441" y="1447803"/>
                <a:ext cx="775855" cy="77585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A920B83B-A773-4573-9E0F-060176CD42F2}"/>
                  </a:ext>
                </a:extLst>
              </p:cNvPr>
              <p:cNvGrpSpPr/>
              <p:nvPr/>
            </p:nvGrpSpPr>
            <p:grpSpPr>
              <a:xfrm>
                <a:off x="6149495" y="2413000"/>
                <a:ext cx="775855" cy="5130800"/>
                <a:chOff x="6149495" y="2413000"/>
                <a:chExt cx="775855" cy="5130800"/>
              </a:xfrm>
            </p:grpSpPr>
            <p:sp>
              <p:nvSpPr>
                <p:cNvPr id="42" name="Rounded Rectangle 41"/>
                <p:cNvSpPr/>
                <p:nvPr/>
              </p:nvSpPr>
              <p:spPr>
                <a:xfrm>
                  <a:off x="6340811" y="2413000"/>
                  <a:ext cx="378048" cy="51308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149495" y="2413002"/>
                  <a:ext cx="775855" cy="77585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Freeform 121"/>
              <p:cNvSpPr>
                <a:spLocks noEditPoints="1"/>
              </p:cNvSpPr>
              <p:nvPr/>
            </p:nvSpPr>
            <p:spPr bwMode="auto">
              <a:xfrm>
                <a:off x="5427914" y="3544365"/>
                <a:ext cx="544606" cy="443532"/>
              </a:xfrm>
              <a:custGeom>
                <a:avLst/>
                <a:gdLst>
                  <a:gd name="T0" fmla="*/ 333 w 703"/>
                  <a:gd name="T1" fmla="*/ 406 h 572"/>
                  <a:gd name="T2" fmla="*/ 198 w 703"/>
                  <a:gd name="T3" fmla="*/ 553 h 572"/>
                  <a:gd name="T4" fmla="*/ 157 w 703"/>
                  <a:gd name="T5" fmla="*/ 568 h 572"/>
                  <a:gd name="T6" fmla="*/ 79 w 703"/>
                  <a:gd name="T7" fmla="*/ 460 h 572"/>
                  <a:gd name="T8" fmla="*/ 207 w 703"/>
                  <a:gd name="T9" fmla="*/ 350 h 572"/>
                  <a:gd name="T10" fmla="*/ 112 w 703"/>
                  <a:gd name="T11" fmla="*/ 218 h 572"/>
                  <a:gd name="T12" fmla="*/ 17 w 703"/>
                  <a:gd name="T13" fmla="*/ 75 h 572"/>
                  <a:gd name="T14" fmla="*/ 82 w 703"/>
                  <a:gd name="T15" fmla="*/ 129 h 572"/>
                  <a:gd name="T16" fmla="*/ 76 w 703"/>
                  <a:gd name="T17" fmla="*/ 24 h 572"/>
                  <a:gd name="T18" fmla="*/ 112 w 703"/>
                  <a:gd name="T19" fmla="*/ 8 h 572"/>
                  <a:gd name="T20" fmla="*/ 317 w 703"/>
                  <a:gd name="T21" fmla="*/ 245 h 572"/>
                  <a:gd name="T22" fmla="*/ 381 w 703"/>
                  <a:gd name="T23" fmla="*/ 208 h 572"/>
                  <a:gd name="T24" fmla="*/ 400 w 703"/>
                  <a:gd name="T25" fmla="*/ 75 h 572"/>
                  <a:gd name="T26" fmla="*/ 300 w 703"/>
                  <a:gd name="T27" fmla="*/ 32 h 572"/>
                  <a:gd name="T28" fmla="*/ 563 w 703"/>
                  <a:gd name="T29" fmla="*/ 80 h 572"/>
                  <a:gd name="T30" fmla="*/ 609 w 703"/>
                  <a:gd name="T31" fmla="*/ 172 h 572"/>
                  <a:gd name="T32" fmla="*/ 695 w 703"/>
                  <a:gd name="T33" fmla="*/ 219 h 572"/>
                  <a:gd name="T34" fmla="*/ 611 w 703"/>
                  <a:gd name="T35" fmla="*/ 324 h 572"/>
                  <a:gd name="T36" fmla="*/ 557 w 703"/>
                  <a:gd name="T37" fmla="*/ 265 h 572"/>
                  <a:gd name="T38" fmla="*/ 439 w 703"/>
                  <a:gd name="T39" fmla="*/ 265 h 572"/>
                  <a:gd name="T40" fmla="*/ 402 w 703"/>
                  <a:gd name="T41" fmla="*/ 330 h 572"/>
                  <a:gd name="T42" fmla="*/ 555 w 703"/>
                  <a:gd name="T43" fmla="*/ 556 h 572"/>
                  <a:gd name="T44" fmla="*/ 338 w 703"/>
                  <a:gd name="T45" fmla="*/ 392 h 572"/>
                  <a:gd name="T46" fmla="*/ 545 w 703"/>
                  <a:gd name="T47" fmla="*/ 546 h 572"/>
                  <a:gd name="T48" fmla="*/ 387 w 703"/>
                  <a:gd name="T49" fmla="*/ 336 h 572"/>
                  <a:gd name="T50" fmla="*/ 425 w 703"/>
                  <a:gd name="T51" fmla="*/ 276 h 572"/>
                  <a:gd name="T52" fmla="*/ 423 w 703"/>
                  <a:gd name="T53" fmla="*/ 265 h 572"/>
                  <a:gd name="T54" fmla="*/ 560 w 703"/>
                  <a:gd name="T55" fmla="*/ 217 h 572"/>
                  <a:gd name="T56" fmla="*/ 606 w 703"/>
                  <a:gd name="T57" fmla="*/ 308 h 572"/>
                  <a:gd name="T58" fmla="*/ 685 w 703"/>
                  <a:gd name="T59" fmla="*/ 229 h 572"/>
                  <a:gd name="T60" fmla="*/ 644 w 703"/>
                  <a:gd name="T61" fmla="*/ 193 h 572"/>
                  <a:gd name="T62" fmla="*/ 594 w 703"/>
                  <a:gd name="T63" fmla="*/ 142 h 572"/>
                  <a:gd name="T64" fmla="*/ 314 w 703"/>
                  <a:gd name="T65" fmla="*/ 28 h 572"/>
                  <a:gd name="T66" fmla="*/ 324 w 703"/>
                  <a:gd name="T67" fmla="*/ 29 h 572"/>
                  <a:gd name="T68" fmla="*/ 414 w 703"/>
                  <a:gd name="T69" fmla="*/ 195 h 572"/>
                  <a:gd name="T70" fmla="*/ 377 w 703"/>
                  <a:gd name="T71" fmla="*/ 222 h 572"/>
                  <a:gd name="T72" fmla="*/ 359 w 703"/>
                  <a:gd name="T73" fmla="*/ 230 h 572"/>
                  <a:gd name="T74" fmla="*/ 200 w 703"/>
                  <a:gd name="T75" fmla="*/ 148 h 572"/>
                  <a:gd name="T76" fmla="*/ 112 w 703"/>
                  <a:gd name="T77" fmla="*/ 22 h 572"/>
                  <a:gd name="T78" fmla="*/ 131 w 703"/>
                  <a:gd name="T79" fmla="*/ 132 h 572"/>
                  <a:gd name="T80" fmla="*/ 22 w 703"/>
                  <a:gd name="T81" fmla="*/ 95 h 572"/>
                  <a:gd name="T82" fmla="*/ 140 w 703"/>
                  <a:gd name="T83" fmla="*/ 199 h 572"/>
                  <a:gd name="T84" fmla="*/ 255 w 703"/>
                  <a:gd name="T85" fmla="*/ 318 h 572"/>
                  <a:gd name="T86" fmla="*/ 98 w 703"/>
                  <a:gd name="T87" fmla="*/ 464 h 572"/>
                  <a:gd name="T88" fmla="*/ 142 w 703"/>
                  <a:gd name="T89" fmla="*/ 533 h 572"/>
                  <a:gd name="T90" fmla="*/ 178 w 703"/>
                  <a:gd name="T91" fmla="*/ 557 h 572"/>
                  <a:gd name="T92" fmla="*/ 299 w 703"/>
                  <a:gd name="T93" fmla="*/ 41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572">
                    <a:moveTo>
                      <a:pt x="518" y="572"/>
                    </a:moveTo>
                    <a:cubicBezTo>
                      <a:pt x="505" y="572"/>
                      <a:pt x="494" y="568"/>
                      <a:pt x="486" y="559"/>
                    </a:cubicBezTo>
                    <a:cubicBezTo>
                      <a:pt x="333" y="406"/>
                      <a:pt x="333" y="406"/>
                      <a:pt x="333" y="406"/>
                    </a:cubicBezTo>
                    <a:cubicBezTo>
                      <a:pt x="324" y="414"/>
                      <a:pt x="316" y="421"/>
                      <a:pt x="308" y="428"/>
                    </a:cubicBezTo>
                    <a:cubicBezTo>
                      <a:pt x="296" y="438"/>
                      <a:pt x="285" y="448"/>
                      <a:pt x="272" y="461"/>
                    </a:cubicBezTo>
                    <a:cubicBezTo>
                      <a:pt x="252" y="481"/>
                      <a:pt x="216" y="530"/>
                      <a:pt x="198" y="553"/>
                    </a:cubicBezTo>
                    <a:cubicBezTo>
                      <a:pt x="190" y="565"/>
                      <a:pt x="188" y="567"/>
                      <a:pt x="187" y="568"/>
                    </a:cubicBezTo>
                    <a:cubicBezTo>
                      <a:pt x="184" y="571"/>
                      <a:pt x="177" y="572"/>
                      <a:pt x="172" y="572"/>
                    </a:cubicBezTo>
                    <a:cubicBezTo>
                      <a:pt x="167" y="572"/>
                      <a:pt x="160" y="571"/>
                      <a:pt x="157" y="568"/>
                    </a:cubicBezTo>
                    <a:cubicBezTo>
                      <a:pt x="155" y="566"/>
                      <a:pt x="145" y="556"/>
                      <a:pt x="132" y="543"/>
                    </a:cubicBezTo>
                    <a:cubicBezTo>
                      <a:pt x="132" y="543"/>
                      <a:pt x="83" y="494"/>
                      <a:pt x="79" y="490"/>
                    </a:cubicBezTo>
                    <a:cubicBezTo>
                      <a:pt x="74" y="484"/>
                      <a:pt x="73" y="466"/>
                      <a:pt x="79" y="460"/>
                    </a:cubicBezTo>
                    <a:cubicBezTo>
                      <a:pt x="80" y="459"/>
                      <a:pt x="82" y="457"/>
                      <a:pt x="90" y="452"/>
                    </a:cubicBezTo>
                    <a:cubicBezTo>
                      <a:pt x="108" y="441"/>
                      <a:pt x="144" y="418"/>
                      <a:pt x="163" y="398"/>
                    </a:cubicBezTo>
                    <a:cubicBezTo>
                      <a:pt x="176" y="385"/>
                      <a:pt x="191" y="368"/>
                      <a:pt x="207" y="350"/>
                    </a:cubicBezTo>
                    <a:cubicBezTo>
                      <a:pt x="218" y="338"/>
                      <a:pt x="229" y="325"/>
                      <a:pt x="240" y="314"/>
                    </a:cubicBezTo>
                    <a:cubicBezTo>
                      <a:pt x="140" y="214"/>
                      <a:pt x="140" y="214"/>
                      <a:pt x="140" y="214"/>
                    </a:cubicBezTo>
                    <a:cubicBezTo>
                      <a:pt x="131" y="216"/>
                      <a:pt x="121" y="218"/>
                      <a:pt x="112" y="218"/>
                    </a:cubicBezTo>
                    <a:cubicBezTo>
                      <a:pt x="84" y="218"/>
                      <a:pt x="57" y="207"/>
                      <a:pt x="37" y="187"/>
                    </a:cubicBezTo>
                    <a:cubicBezTo>
                      <a:pt x="9" y="159"/>
                      <a:pt x="0" y="118"/>
                      <a:pt x="12" y="80"/>
                    </a:cubicBezTo>
                    <a:cubicBezTo>
                      <a:pt x="13" y="77"/>
                      <a:pt x="15" y="76"/>
                      <a:pt x="17" y="75"/>
                    </a:cubicBezTo>
                    <a:cubicBezTo>
                      <a:pt x="19" y="74"/>
                      <a:pt x="22" y="75"/>
                      <a:pt x="24" y="77"/>
                    </a:cubicBezTo>
                    <a:cubicBezTo>
                      <a:pt x="75" y="128"/>
                      <a:pt x="75" y="128"/>
                      <a:pt x="75" y="128"/>
                    </a:cubicBezTo>
                    <a:cubicBezTo>
                      <a:pt x="76" y="129"/>
                      <a:pt x="78" y="129"/>
                      <a:pt x="82" y="129"/>
                    </a:cubicBezTo>
                    <a:cubicBezTo>
                      <a:pt x="96" y="129"/>
                      <a:pt x="117" y="125"/>
                      <a:pt x="121" y="122"/>
                    </a:cubicBezTo>
                    <a:cubicBezTo>
                      <a:pt x="125" y="115"/>
                      <a:pt x="129" y="83"/>
                      <a:pt x="127" y="76"/>
                    </a:cubicBezTo>
                    <a:cubicBezTo>
                      <a:pt x="76" y="24"/>
                      <a:pt x="76" y="24"/>
                      <a:pt x="76" y="24"/>
                    </a:cubicBezTo>
                    <a:cubicBezTo>
                      <a:pt x="74" y="23"/>
                      <a:pt x="74" y="20"/>
                      <a:pt x="74" y="18"/>
                    </a:cubicBezTo>
                    <a:cubicBezTo>
                      <a:pt x="75" y="15"/>
                      <a:pt x="77" y="14"/>
                      <a:pt x="79" y="13"/>
                    </a:cubicBezTo>
                    <a:cubicBezTo>
                      <a:pt x="89" y="9"/>
                      <a:pt x="101" y="8"/>
                      <a:pt x="112" y="8"/>
                    </a:cubicBezTo>
                    <a:cubicBezTo>
                      <a:pt x="140" y="8"/>
                      <a:pt x="166" y="18"/>
                      <a:pt x="186" y="38"/>
                    </a:cubicBezTo>
                    <a:cubicBezTo>
                      <a:pt x="213" y="65"/>
                      <a:pt x="223" y="104"/>
                      <a:pt x="213" y="141"/>
                    </a:cubicBezTo>
                    <a:cubicBezTo>
                      <a:pt x="317" y="245"/>
                      <a:pt x="317" y="245"/>
                      <a:pt x="317" y="245"/>
                    </a:cubicBezTo>
                    <a:cubicBezTo>
                      <a:pt x="330" y="235"/>
                      <a:pt x="342" y="226"/>
                      <a:pt x="351" y="219"/>
                    </a:cubicBezTo>
                    <a:cubicBezTo>
                      <a:pt x="356" y="215"/>
                      <a:pt x="360" y="212"/>
                      <a:pt x="362" y="211"/>
                    </a:cubicBezTo>
                    <a:cubicBezTo>
                      <a:pt x="368" y="206"/>
                      <a:pt x="375" y="205"/>
                      <a:pt x="381" y="208"/>
                    </a:cubicBezTo>
                    <a:cubicBezTo>
                      <a:pt x="387" y="203"/>
                      <a:pt x="387" y="203"/>
                      <a:pt x="387" y="203"/>
                    </a:cubicBezTo>
                    <a:cubicBezTo>
                      <a:pt x="404" y="185"/>
                      <a:pt x="404" y="185"/>
                      <a:pt x="404" y="185"/>
                    </a:cubicBezTo>
                    <a:cubicBezTo>
                      <a:pt x="424" y="165"/>
                      <a:pt x="450" y="125"/>
                      <a:pt x="400" y="75"/>
                    </a:cubicBezTo>
                    <a:cubicBezTo>
                      <a:pt x="369" y="45"/>
                      <a:pt x="332" y="43"/>
                      <a:pt x="324" y="43"/>
                    </a:cubicBezTo>
                    <a:cubicBezTo>
                      <a:pt x="321" y="43"/>
                      <a:pt x="319" y="43"/>
                      <a:pt x="318" y="43"/>
                    </a:cubicBezTo>
                    <a:cubicBezTo>
                      <a:pt x="310" y="45"/>
                      <a:pt x="302" y="40"/>
                      <a:pt x="300" y="32"/>
                    </a:cubicBezTo>
                    <a:cubicBezTo>
                      <a:pt x="299" y="25"/>
                      <a:pt x="301" y="19"/>
                      <a:pt x="307" y="16"/>
                    </a:cubicBezTo>
                    <a:cubicBezTo>
                      <a:pt x="325" y="6"/>
                      <a:pt x="354" y="0"/>
                      <a:pt x="383" y="0"/>
                    </a:cubicBezTo>
                    <a:cubicBezTo>
                      <a:pt x="429" y="0"/>
                      <a:pt x="497" y="14"/>
                      <a:pt x="563" y="80"/>
                    </a:cubicBezTo>
                    <a:cubicBezTo>
                      <a:pt x="593" y="110"/>
                      <a:pt x="606" y="127"/>
                      <a:pt x="608" y="140"/>
                    </a:cubicBezTo>
                    <a:cubicBezTo>
                      <a:pt x="609" y="146"/>
                      <a:pt x="608" y="152"/>
                      <a:pt x="608" y="157"/>
                    </a:cubicBezTo>
                    <a:cubicBezTo>
                      <a:pt x="607" y="164"/>
                      <a:pt x="607" y="169"/>
                      <a:pt x="609" y="172"/>
                    </a:cubicBezTo>
                    <a:cubicBezTo>
                      <a:pt x="617" y="179"/>
                      <a:pt x="627" y="181"/>
                      <a:pt x="642" y="179"/>
                    </a:cubicBezTo>
                    <a:cubicBezTo>
                      <a:pt x="649" y="178"/>
                      <a:pt x="657" y="181"/>
                      <a:pt x="662" y="186"/>
                    </a:cubicBezTo>
                    <a:cubicBezTo>
                      <a:pt x="695" y="219"/>
                      <a:pt x="695" y="219"/>
                      <a:pt x="695" y="219"/>
                    </a:cubicBezTo>
                    <a:cubicBezTo>
                      <a:pt x="703" y="227"/>
                      <a:pt x="703" y="240"/>
                      <a:pt x="695" y="249"/>
                    </a:cubicBezTo>
                    <a:cubicBezTo>
                      <a:pt x="626" y="318"/>
                      <a:pt x="626" y="318"/>
                      <a:pt x="626" y="318"/>
                    </a:cubicBezTo>
                    <a:cubicBezTo>
                      <a:pt x="622" y="322"/>
                      <a:pt x="616" y="324"/>
                      <a:pt x="611" y="324"/>
                    </a:cubicBezTo>
                    <a:cubicBezTo>
                      <a:pt x="605" y="324"/>
                      <a:pt x="600" y="322"/>
                      <a:pt x="596" y="318"/>
                    </a:cubicBezTo>
                    <a:cubicBezTo>
                      <a:pt x="563" y="285"/>
                      <a:pt x="563" y="285"/>
                      <a:pt x="563" y="285"/>
                    </a:cubicBezTo>
                    <a:cubicBezTo>
                      <a:pt x="558" y="280"/>
                      <a:pt x="556" y="273"/>
                      <a:pt x="557" y="265"/>
                    </a:cubicBezTo>
                    <a:cubicBezTo>
                      <a:pt x="561" y="247"/>
                      <a:pt x="558" y="235"/>
                      <a:pt x="550" y="227"/>
                    </a:cubicBezTo>
                    <a:cubicBezTo>
                      <a:pt x="537" y="214"/>
                      <a:pt x="528" y="210"/>
                      <a:pt x="512" y="212"/>
                    </a:cubicBezTo>
                    <a:cubicBezTo>
                      <a:pt x="498" y="214"/>
                      <a:pt x="471" y="234"/>
                      <a:pt x="439" y="265"/>
                    </a:cubicBezTo>
                    <a:cubicBezTo>
                      <a:pt x="442" y="272"/>
                      <a:pt x="442" y="279"/>
                      <a:pt x="436" y="285"/>
                    </a:cubicBezTo>
                    <a:cubicBezTo>
                      <a:pt x="435" y="287"/>
                      <a:pt x="432" y="291"/>
                      <a:pt x="428" y="296"/>
                    </a:cubicBezTo>
                    <a:cubicBezTo>
                      <a:pt x="421" y="305"/>
                      <a:pt x="412" y="317"/>
                      <a:pt x="402" y="330"/>
                    </a:cubicBezTo>
                    <a:cubicBezTo>
                      <a:pt x="559" y="487"/>
                      <a:pt x="559" y="487"/>
                      <a:pt x="559" y="487"/>
                    </a:cubicBezTo>
                    <a:cubicBezTo>
                      <a:pt x="567" y="496"/>
                      <a:pt x="572" y="508"/>
                      <a:pt x="571" y="521"/>
                    </a:cubicBezTo>
                    <a:cubicBezTo>
                      <a:pt x="570" y="534"/>
                      <a:pt x="565" y="546"/>
                      <a:pt x="555" y="556"/>
                    </a:cubicBezTo>
                    <a:cubicBezTo>
                      <a:pt x="545" y="566"/>
                      <a:pt x="531" y="572"/>
                      <a:pt x="518" y="572"/>
                    </a:cubicBezTo>
                    <a:close/>
                    <a:moveTo>
                      <a:pt x="333" y="390"/>
                    </a:moveTo>
                    <a:cubicBezTo>
                      <a:pt x="335" y="390"/>
                      <a:pt x="337" y="390"/>
                      <a:pt x="338" y="392"/>
                    </a:cubicBezTo>
                    <a:cubicBezTo>
                      <a:pt x="496" y="550"/>
                      <a:pt x="496" y="550"/>
                      <a:pt x="496" y="550"/>
                    </a:cubicBezTo>
                    <a:cubicBezTo>
                      <a:pt x="502" y="555"/>
                      <a:pt x="509" y="558"/>
                      <a:pt x="518" y="558"/>
                    </a:cubicBezTo>
                    <a:cubicBezTo>
                      <a:pt x="527" y="558"/>
                      <a:pt x="538" y="554"/>
                      <a:pt x="545" y="546"/>
                    </a:cubicBezTo>
                    <a:cubicBezTo>
                      <a:pt x="552" y="539"/>
                      <a:pt x="557" y="530"/>
                      <a:pt x="557" y="520"/>
                    </a:cubicBezTo>
                    <a:cubicBezTo>
                      <a:pt x="558" y="511"/>
                      <a:pt x="555" y="503"/>
                      <a:pt x="549" y="497"/>
                    </a:cubicBezTo>
                    <a:cubicBezTo>
                      <a:pt x="387" y="336"/>
                      <a:pt x="387" y="336"/>
                      <a:pt x="387" y="336"/>
                    </a:cubicBezTo>
                    <a:cubicBezTo>
                      <a:pt x="385" y="333"/>
                      <a:pt x="385" y="329"/>
                      <a:pt x="387" y="326"/>
                    </a:cubicBezTo>
                    <a:cubicBezTo>
                      <a:pt x="399" y="312"/>
                      <a:pt x="409" y="297"/>
                      <a:pt x="416" y="288"/>
                    </a:cubicBezTo>
                    <a:cubicBezTo>
                      <a:pt x="421" y="282"/>
                      <a:pt x="424" y="278"/>
                      <a:pt x="425" y="276"/>
                    </a:cubicBezTo>
                    <a:cubicBezTo>
                      <a:pt x="428" y="274"/>
                      <a:pt x="428" y="272"/>
                      <a:pt x="425" y="270"/>
                    </a:cubicBezTo>
                    <a:cubicBezTo>
                      <a:pt x="425" y="270"/>
                      <a:pt x="425" y="269"/>
                      <a:pt x="425" y="269"/>
                    </a:cubicBezTo>
                    <a:cubicBezTo>
                      <a:pt x="423" y="268"/>
                      <a:pt x="423" y="267"/>
                      <a:pt x="423" y="265"/>
                    </a:cubicBezTo>
                    <a:cubicBezTo>
                      <a:pt x="422" y="263"/>
                      <a:pt x="423" y="261"/>
                      <a:pt x="425" y="259"/>
                    </a:cubicBezTo>
                    <a:cubicBezTo>
                      <a:pt x="451" y="233"/>
                      <a:pt x="487" y="201"/>
                      <a:pt x="511" y="198"/>
                    </a:cubicBezTo>
                    <a:cubicBezTo>
                      <a:pt x="534" y="196"/>
                      <a:pt x="547" y="204"/>
                      <a:pt x="560" y="217"/>
                    </a:cubicBezTo>
                    <a:cubicBezTo>
                      <a:pt x="571" y="228"/>
                      <a:pt x="575" y="245"/>
                      <a:pt x="571" y="267"/>
                    </a:cubicBezTo>
                    <a:cubicBezTo>
                      <a:pt x="571" y="269"/>
                      <a:pt x="570" y="273"/>
                      <a:pt x="573" y="275"/>
                    </a:cubicBezTo>
                    <a:cubicBezTo>
                      <a:pt x="606" y="308"/>
                      <a:pt x="606" y="308"/>
                      <a:pt x="606" y="308"/>
                    </a:cubicBezTo>
                    <a:cubicBezTo>
                      <a:pt x="608" y="310"/>
                      <a:pt x="613" y="310"/>
                      <a:pt x="616" y="308"/>
                    </a:cubicBezTo>
                    <a:cubicBezTo>
                      <a:pt x="685" y="239"/>
                      <a:pt x="685" y="239"/>
                      <a:pt x="685" y="239"/>
                    </a:cubicBezTo>
                    <a:cubicBezTo>
                      <a:pt x="687" y="236"/>
                      <a:pt x="687" y="232"/>
                      <a:pt x="685" y="229"/>
                    </a:cubicBezTo>
                    <a:cubicBezTo>
                      <a:pt x="652" y="196"/>
                      <a:pt x="652" y="196"/>
                      <a:pt x="652" y="196"/>
                    </a:cubicBezTo>
                    <a:cubicBezTo>
                      <a:pt x="650" y="194"/>
                      <a:pt x="647" y="193"/>
                      <a:pt x="645" y="193"/>
                    </a:cubicBezTo>
                    <a:cubicBezTo>
                      <a:pt x="645" y="193"/>
                      <a:pt x="644" y="193"/>
                      <a:pt x="644" y="193"/>
                    </a:cubicBezTo>
                    <a:cubicBezTo>
                      <a:pt x="624" y="196"/>
                      <a:pt x="610" y="192"/>
                      <a:pt x="600" y="182"/>
                    </a:cubicBezTo>
                    <a:cubicBezTo>
                      <a:pt x="592" y="174"/>
                      <a:pt x="593" y="164"/>
                      <a:pt x="594" y="155"/>
                    </a:cubicBezTo>
                    <a:cubicBezTo>
                      <a:pt x="594" y="151"/>
                      <a:pt x="595" y="146"/>
                      <a:pt x="594" y="142"/>
                    </a:cubicBezTo>
                    <a:cubicBezTo>
                      <a:pt x="592" y="129"/>
                      <a:pt x="563" y="100"/>
                      <a:pt x="553" y="90"/>
                    </a:cubicBezTo>
                    <a:cubicBezTo>
                      <a:pt x="490" y="27"/>
                      <a:pt x="426" y="14"/>
                      <a:pt x="383" y="14"/>
                    </a:cubicBezTo>
                    <a:cubicBezTo>
                      <a:pt x="351" y="14"/>
                      <a:pt x="326" y="21"/>
                      <a:pt x="314" y="28"/>
                    </a:cubicBezTo>
                    <a:cubicBezTo>
                      <a:pt x="314" y="28"/>
                      <a:pt x="314" y="29"/>
                      <a:pt x="314" y="29"/>
                    </a:cubicBezTo>
                    <a:cubicBezTo>
                      <a:pt x="315" y="30"/>
                      <a:pt x="315" y="30"/>
                      <a:pt x="315" y="30"/>
                    </a:cubicBezTo>
                    <a:cubicBezTo>
                      <a:pt x="318" y="29"/>
                      <a:pt x="321" y="29"/>
                      <a:pt x="324" y="29"/>
                    </a:cubicBezTo>
                    <a:cubicBezTo>
                      <a:pt x="333" y="29"/>
                      <a:pt x="375" y="31"/>
                      <a:pt x="410" y="65"/>
                    </a:cubicBezTo>
                    <a:cubicBezTo>
                      <a:pt x="435" y="90"/>
                      <a:pt x="446" y="116"/>
                      <a:pt x="442" y="143"/>
                    </a:cubicBezTo>
                    <a:cubicBezTo>
                      <a:pt x="439" y="168"/>
                      <a:pt x="423" y="186"/>
                      <a:pt x="414" y="195"/>
                    </a:cubicBezTo>
                    <a:cubicBezTo>
                      <a:pt x="396" y="213"/>
                      <a:pt x="396" y="213"/>
                      <a:pt x="396" y="213"/>
                    </a:cubicBezTo>
                    <a:cubicBezTo>
                      <a:pt x="387" y="222"/>
                      <a:pt x="387" y="222"/>
                      <a:pt x="387" y="222"/>
                    </a:cubicBezTo>
                    <a:cubicBezTo>
                      <a:pt x="384" y="224"/>
                      <a:pt x="380" y="224"/>
                      <a:pt x="377" y="222"/>
                    </a:cubicBezTo>
                    <a:cubicBezTo>
                      <a:pt x="376" y="221"/>
                      <a:pt x="375" y="220"/>
                      <a:pt x="374" y="220"/>
                    </a:cubicBezTo>
                    <a:cubicBezTo>
                      <a:pt x="373" y="220"/>
                      <a:pt x="372" y="220"/>
                      <a:pt x="371" y="222"/>
                    </a:cubicBezTo>
                    <a:cubicBezTo>
                      <a:pt x="369" y="223"/>
                      <a:pt x="365" y="226"/>
                      <a:pt x="359" y="230"/>
                    </a:cubicBezTo>
                    <a:cubicBezTo>
                      <a:pt x="350" y="237"/>
                      <a:pt x="336" y="248"/>
                      <a:pt x="321" y="260"/>
                    </a:cubicBezTo>
                    <a:cubicBezTo>
                      <a:pt x="318" y="262"/>
                      <a:pt x="314" y="262"/>
                      <a:pt x="311" y="260"/>
                    </a:cubicBezTo>
                    <a:cubicBezTo>
                      <a:pt x="200" y="148"/>
                      <a:pt x="200" y="148"/>
                      <a:pt x="200" y="148"/>
                    </a:cubicBezTo>
                    <a:cubicBezTo>
                      <a:pt x="198" y="146"/>
                      <a:pt x="197" y="144"/>
                      <a:pt x="198" y="141"/>
                    </a:cubicBezTo>
                    <a:cubicBezTo>
                      <a:pt x="209" y="108"/>
                      <a:pt x="201" y="73"/>
                      <a:pt x="176" y="48"/>
                    </a:cubicBezTo>
                    <a:cubicBezTo>
                      <a:pt x="159" y="31"/>
                      <a:pt x="136" y="22"/>
                      <a:pt x="112" y="22"/>
                    </a:cubicBezTo>
                    <a:cubicBezTo>
                      <a:pt x="106" y="22"/>
                      <a:pt x="100" y="22"/>
                      <a:pt x="95" y="23"/>
                    </a:cubicBezTo>
                    <a:cubicBezTo>
                      <a:pt x="138" y="66"/>
                      <a:pt x="138" y="66"/>
                      <a:pt x="138" y="66"/>
                    </a:cubicBezTo>
                    <a:cubicBezTo>
                      <a:pt x="147" y="75"/>
                      <a:pt x="138" y="125"/>
                      <a:pt x="131" y="132"/>
                    </a:cubicBezTo>
                    <a:cubicBezTo>
                      <a:pt x="124" y="139"/>
                      <a:pt x="95" y="143"/>
                      <a:pt x="82" y="143"/>
                    </a:cubicBezTo>
                    <a:cubicBezTo>
                      <a:pt x="73" y="143"/>
                      <a:pt x="69" y="142"/>
                      <a:pt x="66" y="139"/>
                    </a:cubicBezTo>
                    <a:cubicBezTo>
                      <a:pt x="22" y="95"/>
                      <a:pt x="22" y="95"/>
                      <a:pt x="22" y="95"/>
                    </a:cubicBezTo>
                    <a:cubicBezTo>
                      <a:pt x="17" y="125"/>
                      <a:pt x="26" y="155"/>
                      <a:pt x="47" y="177"/>
                    </a:cubicBezTo>
                    <a:cubicBezTo>
                      <a:pt x="65" y="194"/>
                      <a:pt x="87" y="204"/>
                      <a:pt x="112" y="204"/>
                    </a:cubicBezTo>
                    <a:cubicBezTo>
                      <a:pt x="121" y="204"/>
                      <a:pt x="131" y="202"/>
                      <a:pt x="140" y="199"/>
                    </a:cubicBezTo>
                    <a:cubicBezTo>
                      <a:pt x="143" y="198"/>
                      <a:pt x="145" y="199"/>
                      <a:pt x="147" y="201"/>
                    </a:cubicBezTo>
                    <a:cubicBezTo>
                      <a:pt x="255" y="308"/>
                      <a:pt x="255" y="308"/>
                      <a:pt x="255" y="308"/>
                    </a:cubicBezTo>
                    <a:cubicBezTo>
                      <a:pt x="258" y="311"/>
                      <a:pt x="258" y="315"/>
                      <a:pt x="255" y="318"/>
                    </a:cubicBezTo>
                    <a:cubicBezTo>
                      <a:pt x="243" y="331"/>
                      <a:pt x="230" y="346"/>
                      <a:pt x="217" y="360"/>
                    </a:cubicBezTo>
                    <a:cubicBezTo>
                      <a:pt x="201" y="378"/>
                      <a:pt x="186" y="395"/>
                      <a:pt x="173" y="408"/>
                    </a:cubicBezTo>
                    <a:cubicBezTo>
                      <a:pt x="152" y="428"/>
                      <a:pt x="116" y="452"/>
                      <a:pt x="98" y="464"/>
                    </a:cubicBezTo>
                    <a:cubicBezTo>
                      <a:pt x="95" y="466"/>
                      <a:pt x="91" y="468"/>
                      <a:pt x="89" y="469"/>
                    </a:cubicBezTo>
                    <a:cubicBezTo>
                      <a:pt x="89" y="472"/>
                      <a:pt x="89" y="479"/>
                      <a:pt x="90" y="481"/>
                    </a:cubicBezTo>
                    <a:cubicBezTo>
                      <a:pt x="95" y="486"/>
                      <a:pt x="142" y="533"/>
                      <a:pt x="142" y="533"/>
                    </a:cubicBezTo>
                    <a:cubicBezTo>
                      <a:pt x="154" y="545"/>
                      <a:pt x="164" y="555"/>
                      <a:pt x="166" y="557"/>
                    </a:cubicBezTo>
                    <a:cubicBezTo>
                      <a:pt x="167" y="558"/>
                      <a:pt x="169" y="558"/>
                      <a:pt x="172" y="558"/>
                    </a:cubicBezTo>
                    <a:cubicBezTo>
                      <a:pt x="175" y="558"/>
                      <a:pt x="177" y="558"/>
                      <a:pt x="178" y="557"/>
                    </a:cubicBezTo>
                    <a:cubicBezTo>
                      <a:pt x="179" y="556"/>
                      <a:pt x="183" y="551"/>
                      <a:pt x="187" y="545"/>
                    </a:cubicBezTo>
                    <a:cubicBezTo>
                      <a:pt x="204" y="521"/>
                      <a:pt x="241" y="472"/>
                      <a:pt x="262" y="451"/>
                    </a:cubicBezTo>
                    <a:cubicBezTo>
                      <a:pt x="275" y="438"/>
                      <a:pt x="287" y="428"/>
                      <a:pt x="299" y="417"/>
                    </a:cubicBezTo>
                    <a:cubicBezTo>
                      <a:pt x="309" y="409"/>
                      <a:pt x="318" y="401"/>
                      <a:pt x="329" y="392"/>
                    </a:cubicBezTo>
                    <a:cubicBezTo>
                      <a:pt x="330" y="390"/>
                      <a:pt x="332" y="390"/>
                      <a:pt x="333" y="39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67" name="Freeform 126"/>
              <p:cNvSpPr>
                <a:spLocks noEditPoints="1"/>
              </p:cNvSpPr>
              <p:nvPr/>
            </p:nvSpPr>
            <p:spPr bwMode="auto">
              <a:xfrm>
                <a:off x="6270105" y="2525864"/>
                <a:ext cx="543869" cy="550131"/>
              </a:xfrm>
              <a:custGeom>
                <a:avLst/>
                <a:gdLst>
                  <a:gd name="T0" fmla="*/ 703 w 703"/>
                  <a:gd name="T1" fmla="*/ 393 h 711"/>
                  <a:gd name="T2" fmla="*/ 696 w 703"/>
                  <a:gd name="T3" fmla="*/ 325 h 711"/>
                  <a:gd name="T4" fmla="*/ 596 w 703"/>
                  <a:gd name="T5" fmla="*/ 218 h 711"/>
                  <a:gd name="T6" fmla="*/ 555 w 703"/>
                  <a:gd name="T7" fmla="*/ 158 h 711"/>
                  <a:gd name="T8" fmla="*/ 555 w 703"/>
                  <a:gd name="T9" fmla="*/ 246 h 711"/>
                  <a:gd name="T10" fmla="*/ 644 w 703"/>
                  <a:gd name="T11" fmla="*/ 325 h 711"/>
                  <a:gd name="T12" fmla="*/ 420 w 703"/>
                  <a:gd name="T13" fmla="*/ 257 h 711"/>
                  <a:gd name="T14" fmla="*/ 400 w 703"/>
                  <a:gd name="T15" fmla="*/ 206 h 711"/>
                  <a:gd name="T16" fmla="*/ 355 w 703"/>
                  <a:gd name="T17" fmla="*/ 0 h 711"/>
                  <a:gd name="T18" fmla="*/ 305 w 703"/>
                  <a:gd name="T19" fmla="*/ 202 h 711"/>
                  <a:gd name="T20" fmla="*/ 285 w 703"/>
                  <a:gd name="T21" fmla="*/ 257 h 711"/>
                  <a:gd name="T22" fmla="*/ 7 w 703"/>
                  <a:gd name="T23" fmla="*/ 325 h 711"/>
                  <a:gd name="T24" fmla="*/ 0 w 703"/>
                  <a:gd name="T25" fmla="*/ 393 h 711"/>
                  <a:gd name="T26" fmla="*/ 0 w 703"/>
                  <a:gd name="T27" fmla="*/ 395 h 711"/>
                  <a:gd name="T28" fmla="*/ 1 w 703"/>
                  <a:gd name="T29" fmla="*/ 397 h 711"/>
                  <a:gd name="T30" fmla="*/ 68 w 703"/>
                  <a:gd name="T31" fmla="*/ 518 h 711"/>
                  <a:gd name="T32" fmla="*/ 142 w 703"/>
                  <a:gd name="T33" fmla="*/ 704 h 711"/>
                  <a:gd name="T34" fmla="*/ 156 w 703"/>
                  <a:gd name="T35" fmla="*/ 704 h 711"/>
                  <a:gd name="T36" fmla="*/ 548 w 703"/>
                  <a:gd name="T37" fmla="*/ 454 h 711"/>
                  <a:gd name="T38" fmla="*/ 555 w 703"/>
                  <a:gd name="T39" fmla="*/ 711 h 711"/>
                  <a:gd name="T40" fmla="*/ 562 w 703"/>
                  <a:gd name="T41" fmla="*/ 518 h 711"/>
                  <a:gd name="T42" fmla="*/ 642 w 703"/>
                  <a:gd name="T43" fmla="*/ 515 h 711"/>
                  <a:gd name="T44" fmla="*/ 702 w 703"/>
                  <a:gd name="T45" fmla="*/ 396 h 711"/>
                  <a:gd name="T46" fmla="*/ 703 w 703"/>
                  <a:gd name="T47" fmla="*/ 395 h 711"/>
                  <a:gd name="T48" fmla="*/ 525 w 703"/>
                  <a:gd name="T49" fmla="*/ 202 h 711"/>
                  <a:gd name="T50" fmla="*/ 585 w 703"/>
                  <a:gd name="T51" fmla="*/ 202 h 711"/>
                  <a:gd name="T52" fmla="*/ 275 w 703"/>
                  <a:gd name="T53" fmla="*/ 106 h 711"/>
                  <a:gd name="T54" fmla="*/ 435 w 703"/>
                  <a:gd name="T55" fmla="*/ 106 h 711"/>
                  <a:gd name="T56" fmla="*/ 389 w 703"/>
                  <a:gd name="T57" fmla="*/ 197 h 711"/>
                  <a:gd name="T58" fmla="*/ 275 w 703"/>
                  <a:gd name="T59" fmla="*/ 106 h 711"/>
                  <a:gd name="T60" fmla="*/ 318 w 703"/>
                  <a:gd name="T61" fmla="*/ 258 h 711"/>
                  <a:gd name="T62" fmla="*/ 355 w 703"/>
                  <a:gd name="T63" fmla="*/ 220 h 711"/>
                  <a:gd name="T64" fmla="*/ 387 w 703"/>
                  <a:gd name="T65" fmla="*/ 258 h 711"/>
                  <a:gd name="T66" fmla="*/ 523 w 703"/>
                  <a:gd name="T67" fmla="*/ 325 h 711"/>
                  <a:gd name="T68" fmla="*/ 288 w 703"/>
                  <a:gd name="T69" fmla="*/ 271 h 711"/>
                  <a:gd name="T70" fmla="*/ 689 w 703"/>
                  <a:gd name="T71" fmla="*/ 339 h 711"/>
                  <a:gd name="T72" fmla="*/ 14 w 703"/>
                  <a:gd name="T73" fmla="*/ 386 h 711"/>
                  <a:gd name="T74" fmla="*/ 631 w 703"/>
                  <a:gd name="T75" fmla="*/ 504 h 711"/>
                  <a:gd name="T76" fmla="*/ 562 w 703"/>
                  <a:gd name="T77" fmla="*/ 447 h 711"/>
                  <a:gd name="T78" fmla="*/ 149 w 703"/>
                  <a:gd name="T79" fmla="*/ 440 h 711"/>
                  <a:gd name="T80" fmla="*/ 142 w 703"/>
                  <a:gd name="T81" fmla="*/ 504 h 711"/>
                  <a:gd name="T82" fmla="*/ 19 w 703"/>
                  <a:gd name="T83" fmla="*/ 400 h 711"/>
                  <a:gd name="T84" fmla="*/ 631 w 703"/>
                  <a:gd name="T85" fmla="*/ 50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68" name="Freeform 149"/>
              <p:cNvSpPr>
                <a:spLocks noEditPoints="1"/>
              </p:cNvSpPr>
              <p:nvPr/>
            </p:nvSpPr>
            <p:spPr bwMode="auto">
              <a:xfrm>
                <a:off x="7231078" y="1615439"/>
                <a:ext cx="361387" cy="440584"/>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20" name="Freeform 43">
                <a:extLst/>
              </p:cNvPr>
              <p:cNvSpPr>
                <a:spLocks noChangeAspect="1" noEditPoints="1"/>
              </p:cNvSpPr>
              <p:nvPr/>
            </p:nvSpPr>
            <p:spPr bwMode="auto">
              <a:xfrm>
                <a:off x="4570275" y="4447762"/>
                <a:ext cx="415438" cy="428542"/>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26" name="Picture 11">
            <a:extLst>
              <a:ext uri="{FF2B5EF4-FFF2-40B4-BE49-F238E27FC236}">
                <a16:creationId xmlns="" xmlns:a16="http://schemas.microsoft.com/office/drawing/2014/main" id="{C5BDF9C6-37F1-485C-9FF3-5541A0EDCF3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8630" y="5852159"/>
            <a:ext cx="783792" cy="833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magine 1">
            <a:extLst>
              <a:ext uri="{FF2B5EF4-FFF2-40B4-BE49-F238E27FC236}">
                <a16:creationId xmlns="" xmlns:a16="http://schemas.microsoft.com/office/drawing/2014/main" id="{80BC758F-F6F2-485C-9289-4F5D30264B92}"/>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604555" y="4662033"/>
            <a:ext cx="1057268" cy="1086760"/>
          </a:xfrm>
          <a:prstGeom prst="rect">
            <a:avLst/>
          </a:prstGeom>
          <a:noFill/>
          <a:ln>
            <a:noFill/>
          </a:ln>
        </p:spPr>
      </p:pic>
      <p:sp>
        <p:nvSpPr>
          <p:cNvPr id="25" name="Title 1"/>
          <p:cNvSpPr txBox="1">
            <a:spLocks noChangeArrowheads="1"/>
          </p:cNvSpPr>
          <p:nvPr/>
        </p:nvSpPr>
        <p:spPr>
          <a:xfrm>
            <a:off x="344386" y="1547751"/>
            <a:ext cx="7208322" cy="1752600"/>
          </a:xfrm>
          <a:prstGeom prst="rect">
            <a:avLst/>
          </a:prstGeom>
        </p:spPr>
        <p:txBody>
          <a:bodyPr/>
          <a:lstStyle/>
          <a:p>
            <a:pPr marL="0" marR="0" lvl="0" indent="0" defTabSz="914378" rtl="0" eaLnBrk="1" fontAlgn="auto" latinLnBrk="0" hangingPunct="1">
              <a:lnSpc>
                <a:spcPct val="86000"/>
              </a:lnSpc>
              <a:spcBef>
                <a:spcPct val="0"/>
              </a:spcBef>
              <a:spcAft>
                <a:spcPts val="0"/>
              </a:spcAft>
              <a:buClrTx/>
              <a:buSzTx/>
              <a:buFontTx/>
              <a:buNone/>
              <a:tabLst/>
              <a:defRPr/>
            </a:pPr>
            <a:r>
              <a:rPr lang="en-US" sz="4400" b="1" dirty="0">
                <a:latin typeface="+mj-lt"/>
              </a:rPr>
              <a:t>3.4 Case Studies of Managing &amp; Completing PPP Feasibility Studies</a:t>
            </a:r>
            <a:endParaRPr lang="en-US" altLang="en-US" sz="4400" b="1" dirty="0">
              <a:latin typeface="+mj-lt"/>
            </a:endParaRPr>
          </a:p>
        </p:txBody>
      </p:sp>
    </p:spTree>
    <p:extLst>
      <p:ext uri="{BB962C8B-B14F-4D97-AF65-F5344CB8AC3E}">
        <p14:creationId xmlns:p14="http://schemas.microsoft.com/office/powerpoint/2010/main" xmlns="" val="200468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 xmlns:a16="http://schemas.microsoft.com/office/drawing/2014/main" id="{33704022-EB7D-4DC4-9891-3EFC8DF341E4}"/>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827197CB-A457-411A-B954-BB5E8F381060}" type="slidenum">
              <a:rPr lang="en-US" altLang="en-US" smtClean="0">
                <a:latin typeface="Times New Roman" panose="02020603050405020304" pitchFamily="18" charset="0"/>
                <a:cs typeface="Times New Roman" panose="02020603050405020304" pitchFamily="18" charset="0"/>
              </a:rPr>
              <a:pPr algn="l"/>
              <a:t>10</a:t>
            </a:fld>
            <a:endParaRPr lang="en-US" altLang="en-US">
              <a:latin typeface="Times New Roman" panose="02020603050405020304" pitchFamily="18" charset="0"/>
              <a:cs typeface="Times New Roman" panose="02020603050405020304" pitchFamily="18" charset="0"/>
            </a:endParaRPr>
          </a:p>
        </p:txBody>
      </p:sp>
      <p:sp>
        <p:nvSpPr>
          <p:cNvPr id="72707" name="Rectangle 2">
            <a:extLst>
              <a:ext uri="{FF2B5EF4-FFF2-40B4-BE49-F238E27FC236}">
                <a16:creationId xmlns="" xmlns:a16="http://schemas.microsoft.com/office/drawing/2014/main" id="{8AA1F8A0-43C5-4BEC-B0BE-FD9E027C3B39}"/>
              </a:ext>
            </a:extLst>
          </p:cNvPr>
          <p:cNvSpPr>
            <a:spLocks noChangeArrowheads="1"/>
          </p:cNvSpPr>
          <p:nvPr/>
        </p:nvSpPr>
        <p:spPr bwMode="auto">
          <a:xfrm>
            <a:off x="0" y="0"/>
            <a:ext cx="9144000"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3300"/>
              </a:solidFill>
            </a:endParaRPr>
          </a:p>
        </p:txBody>
      </p:sp>
      <p:graphicFrame>
        <p:nvGraphicFramePr>
          <p:cNvPr id="72708" name="Object 2">
            <a:extLst>
              <a:ext uri="{FF2B5EF4-FFF2-40B4-BE49-F238E27FC236}">
                <a16:creationId xmlns="" xmlns:a16="http://schemas.microsoft.com/office/drawing/2014/main" id="{1F42EB23-A820-4B89-8A3F-CB8F766C87F4}"/>
              </a:ext>
            </a:extLst>
          </p:cNvPr>
          <p:cNvGraphicFramePr>
            <a:graphicFrameLocks noChangeAspect="1"/>
          </p:cNvGraphicFramePr>
          <p:nvPr/>
        </p:nvGraphicFramePr>
        <p:xfrm>
          <a:off x="407988" y="266700"/>
          <a:ext cx="5634037" cy="6430963"/>
        </p:xfrm>
        <a:graphic>
          <a:graphicData uri="http://schemas.openxmlformats.org/presentationml/2006/ole">
            <p:oleObj spid="_x0000_s1031" name="Document" r:id="rId3" imgW="5632704" imgH="6429756" progId="Word.Document.8">
              <p:embed/>
            </p:oleObj>
          </a:graphicData>
        </a:graphic>
      </p:graphicFrame>
      <p:sp>
        <p:nvSpPr>
          <p:cNvPr id="72709" name="Text Box 5">
            <a:extLst>
              <a:ext uri="{FF2B5EF4-FFF2-40B4-BE49-F238E27FC236}">
                <a16:creationId xmlns="" xmlns:a16="http://schemas.microsoft.com/office/drawing/2014/main" id="{68060188-271C-4465-81A3-C0DA5A709CE4}"/>
              </a:ext>
            </a:extLst>
          </p:cNvPr>
          <p:cNvSpPr txBox="1">
            <a:spLocks noChangeArrowheads="1"/>
          </p:cNvSpPr>
          <p:nvPr/>
        </p:nvSpPr>
        <p:spPr bwMode="auto">
          <a:xfrm>
            <a:off x="6096000" y="4953000"/>
            <a:ext cx="2590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FF3300"/>
                </a:solidFill>
                <a:cs typeface="Times New Roman" panose="02020603050405020304" pitchFamily="18" charset="0"/>
              </a:rPr>
              <a:t>Check that the information is correctly filled. Name/signature must match with that on the Power of Attorney</a:t>
            </a:r>
          </a:p>
        </p:txBody>
      </p:sp>
      <p:sp>
        <p:nvSpPr>
          <p:cNvPr id="72710" name="AutoShape 6">
            <a:extLst>
              <a:ext uri="{FF2B5EF4-FFF2-40B4-BE49-F238E27FC236}">
                <a16:creationId xmlns="" xmlns:a16="http://schemas.microsoft.com/office/drawing/2014/main" id="{8E846EC4-3201-499A-B47D-132DD1DD9EB3}"/>
              </a:ext>
            </a:extLst>
          </p:cNvPr>
          <p:cNvSpPr>
            <a:spLocks/>
          </p:cNvSpPr>
          <p:nvPr/>
        </p:nvSpPr>
        <p:spPr bwMode="auto">
          <a:xfrm>
            <a:off x="5945188" y="5511800"/>
            <a:ext cx="176212" cy="977900"/>
          </a:xfrm>
          <a:prstGeom prst="rightBrace">
            <a:avLst>
              <a:gd name="adj1" fmla="val 46246"/>
              <a:gd name="adj2" fmla="val 50000"/>
            </a:avLst>
          </a:prstGeom>
          <a:noFill/>
          <a:ln w="381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3300"/>
              </a:solidFill>
            </a:endParaRPr>
          </a:p>
        </p:txBody>
      </p:sp>
      <p:sp>
        <p:nvSpPr>
          <p:cNvPr id="72711" name="AutoShape 7">
            <a:extLst>
              <a:ext uri="{FF2B5EF4-FFF2-40B4-BE49-F238E27FC236}">
                <a16:creationId xmlns="" xmlns:a16="http://schemas.microsoft.com/office/drawing/2014/main" id="{689FAB5B-4748-4B9D-89DC-01CAE0ABA72F}"/>
              </a:ext>
            </a:extLst>
          </p:cNvPr>
          <p:cNvSpPr>
            <a:spLocks/>
          </p:cNvSpPr>
          <p:nvPr/>
        </p:nvSpPr>
        <p:spPr bwMode="auto">
          <a:xfrm>
            <a:off x="3887788" y="1612900"/>
            <a:ext cx="188912" cy="2514600"/>
          </a:xfrm>
          <a:prstGeom prst="rightBrace">
            <a:avLst>
              <a:gd name="adj1" fmla="val 110925"/>
              <a:gd name="adj2" fmla="val 50000"/>
            </a:avLst>
          </a:prstGeom>
          <a:noFill/>
          <a:ln w="381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3300"/>
              </a:solidFill>
            </a:endParaRPr>
          </a:p>
        </p:txBody>
      </p:sp>
      <p:sp>
        <p:nvSpPr>
          <p:cNvPr id="72712" name="Text Box 8">
            <a:extLst>
              <a:ext uri="{FF2B5EF4-FFF2-40B4-BE49-F238E27FC236}">
                <a16:creationId xmlns="" xmlns:a16="http://schemas.microsoft.com/office/drawing/2014/main" id="{680770E7-1D9D-43DF-950C-06B286EB68FA}"/>
              </a:ext>
            </a:extLst>
          </p:cNvPr>
          <p:cNvSpPr txBox="1">
            <a:spLocks noChangeArrowheads="1"/>
          </p:cNvSpPr>
          <p:nvPr/>
        </p:nvSpPr>
        <p:spPr bwMode="auto">
          <a:xfrm>
            <a:off x="6172200" y="2457450"/>
            <a:ext cx="2590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FF3300"/>
                </a:solidFill>
                <a:cs typeface="Times New Roman" panose="02020603050405020304" pitchFamily="18" charset="0"/>
              </a:rPr>
              <a:t>7 Tariff Bids associated with Concession Years 1, 2, 3, 4, 6, 11, and 16</a:t>
            </a:r>
          </a:p>
        </p:txBody>
      </p:sp>
      <p:cxnSp>
        <p:nvCxnSpPr>
          <p:cNvPr id="72713" name="AutoShape 9">
            <a:extLst>
              <a:ext uri="{FF2B5EF4-FFF2-40B4-BE49-F238E27FC236}">
                <a16:creationId xmlns="" xmlns:a16="http://schemas.microsoft.com/office/drawing/2014/main" id="{E398824A-0870-469C-9261-201DA3709B7E}"/>
              </a:ext>
            </a:extLst>
          </p:cNvPr>
          <p:cNvCxnSpPr>
            <a:cxnSpLocks noChangeShapeType="1"/>
          </p:cNvCxnSpPr>
          <p:nvPr/>
        </p:nvCxnSpPr>
        <p:spPr bwMode="auto">
          <a:xfrm flipH="1">
            <a:off x="4108450" y="2870200"/>
            <a:ext cx="2076450" cy="0"/>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cxnSp>
      <p:sp>
        <p:nvSpPr>
          <p:cNvPr id="72714" name="Text Box 10">
            <a:extLst>
              <a:ext uri="{FF2B5EF4-FFF2-40B4-BE49-F238E27FC236}">
                <a16:creationId xmlns="" xmlns:a16="http://schemas.microsoft.com/office/drawing/2014/main" id="{5362246E-FA28-4E5C-9AED-3C73752EA23B}"/>
              </a:ext>
            </a:extLst>
          </p:cNvPr>
          <p:cNvSpPr txBox="1">
            <a:spLocks noChangeArrowheads="1"/>
          </p:cNvSpPr>
          <p:nvPr/>
        </p:nvSpPr>
        <p:spPr bwMode="auto">
          <a:xfrm>
            <a:off x="6248400" y="3752850"/>
            <a:ext cx="2590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FF3300"/>
                </a:solidFill>
                <a:cs typeface="Times New Roman" panose="02020603050405020304" pitchFamily="18" charset="0"/>
              </a:rPr>
              <a:t>Should be blank</a:t>
            </a:r>
          </a:p>
        </p:txBody>
      </p:sp>
      <p:sp>
        <p:nvSpPr>
          <p:cNvPr id="72715" name="Line 11">
            <a:extLst>
              <a:ext uri="{FF2B5EF4-FFF2-40B4-BE49-F238E27FC236}">
                <a16:creationId xmlns="" xmlns:a16="http://schemas.microsoft.com/office/drawing/2014/main" id="{E62B3C70-DDD9-4586-A077-0423B0834B70}"/>
              </a:ext>
            </a:extLst>
          </p:cNvPr>
          <p:cNvSpPr>
            <a:spLocks noChangeShapeType="1"/>
          </p:cNvSpPr>
          <p:nvPr/>
        </p:nvSpPr>
        <p:spPr bwMode="auto">
          <a:xfrm flipV="1">
            <a:off x="4978400" y="3987800"/>
            <a:ext cx="1308100" cy="939800"/>
          </a:xfrm>
          <a:prstGeom prst="line">
            <a:avLst/>
          </a:prstGeom>
          <a:noFill/>
          <a:ln w="28575">
            <a:solidFill>
              <a:srgbClr val="FF3300"/>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716" name="Line 12">
            <a:extLst>
              <a:ext uri="{FF2B5EF4-FFF2-40B4-BE49-F238E27FC236}">
                <a16:creationId xmlns="" xmlns:a16="http://schemas.microsoft.com/office/drawing/2014/main" id="{E0179957-B8F2-4784-ADB3-7B0B2A6EE304}"/>
              </a:ext>
            </a:extLst>
          </p:cNvPr>
          <p:cNvSpPr>
            <a:spLocks noChangeShapeType="1"/>
          </p:cNvSpPr>
          <p:nvPr/>
        </p:nvSpPr>
        <p:spPr bwMode="auto">
          <a:xfrm flipH="1" flipV="1">
            <a:off x="5232400" y="3213100"/>
            <a:ext cx="1066800" cy="774700"/>
          </a:xfrm>
          <a:prstGeom prst="line">
            <a:avLst/>
          </a:prstGeom>
          <a:noFill/>
          <a:ln w="2857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xmlns="" val="148866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5">
            <a:extLst>
              <a:ext uri="{FF2B5EF4-FFF2-40B4-BE49-F238E27FC236}">
                <a16:creationId xmlns="" xmlns:a16="http://schemas.microsoft.com/office/drawing/2014/main" id="{DF7A7884-0288-43D4-BD3B-F6978B67E9BD}"/>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35EF710-41EB-446E-8D03-A0A67C2068B6}" type="slidenum">
              <a:rPr lang="en-US" altLang="en-US" smtClean="0">
                <a:latin typeface="Times New Roman" panose="02020603050405020304" pitchFamily="18" charset="0"/>
                <a:cs typeface="Times New Roman" panose="02020603050405020304" pitchFamily="18" charset="0"/>
              </a:rPr>
              <a:pPr algn="l"/>
              <a:t>11</a:t>
            </a:fld>
            <a:endParaRPr lang="en-US" altLang="en-US">
              <a:latin typeface="Times New Roman" panose="02020603050405020304" pitchFamily="18" charset="0"/>
              <a:cs typeface="Times New Roman" panose="02020603050405020304" pitchFamily="18" charset="0"/>
            </a:endParaRPr>
          </a:p>
        </p:txBody>
      </p:sp>
      <p:sp>
        <p:nvSpPr>
          <p:cNvPr id="31746" name="Rectangle 2">
            <a:extLst>
              <a:ext uri="{FF2B5EF4-FFF2-40B4-BE49-F238E27FC236}">
                <a16:creationId xmlns="" xmlns:a16="http://schemas.microsoft.com/office/drawing/2014/main" id="{7B6F25DA-8C4C-4E51-A514-D0B70F4A4B52}"/>
              </a:ext>
            </a:extLst>
          </p:cNvPr>
          <p:cNvSpPr>
            <a:spLocks noGrp="1" noChangeArrowheads="1"/>
          </p:cNvSpPr>
          <p:nvPr>
            <p:ph type="title"/>
          </p:nvPr>
        </p:nvSpPr>
        <p:spPr>
          <a:xfrm>
            <a:off x="436531" y="304800"/>
            <a:ext cx="7156461" cy="838200"/>
          </a:xfrm>
          <a:solidFill>
            <a:schemeClr val="bg1"/>
          </a:solidFill>
        </p:spPr>
        <p:txBody>
          <a:bodyPr>
            <a:normAutofit fontScale="90000"/>
          </a:bodyPr>
          <a:lstStyle/>
          <a:p>
            <a:pPr eaLnBrk="1" hangingPunct="1">
              <a:defRPr/>
            </a:pPr>
            <a:r>
              <a:rPr sz="3200" b="1" u="sng" dirty="0">
                <a:effectLst>
                  <a:outerShdw blurRad="38100" dist="38100" dir="2700000" algn="tl">
                    <a:srgbClr val="C0C0C0"/>
                  </a:outerShdw>
                </a:effectLst>
              </a:rPr>
              <a:t>Concession Prequalification Criteria</a:t>
            </a:r>
          </a:p>
        </p:txBody>
      </p:sp>
      <p:sp>
        <p:nvSpPr>
          <p:cNvPr id="31747" name="Rectangle 3">
            <a:extLst>
              <a:ext uri="{FF2B5EF4-FFF2-40B4-BE49-F238E27FC236}">
                <a16:creationId xmlns="" xmlns:a16="http://schemas.microsoft.com/office/drawing/2014/main" id="{D9AFFA78-2F56-45DA-85AC-211FF41D1E81}"/>
              </a:ext>
            </a:extLst>
          </p:cNvPr>
          <p:cNvSpPr>
            <a:spLocks noGrp="1" noChangeArrowheads="1"/>
          </p:cNvSpPr>
          <p:nvPr>
            <p:ph type="body" idx="1"/>
          </p:nvPr>
        </p:nvSpPr>
        <p:spPr>
          <a:xfrm>
            <a:off x="304800" y="1295400"/>
            <a:ext cx="8839200" cy="4114800"/>
          </a:xfrm>
        </p:spPr>
        <p:txBody>
          <a:bodyPr/>
          <a:lstStyle/>
          <a:p>
            <a:pPr algn="just"/>
            <a:r>
              <a:rPr lang="en-US" altLang="en-US" sz="2400" dirty="0"/>
              <a:t>SPV Ownership and Control</a:t>
            </a:r>
          </a:p>
          <a:p>
            <a:pPr lvl="1" algn="just"/>
            <a:r>
              <a:rPr lang="en-US" altLang="en-US" sz="2400" dirty="0"/>
              <a:t>Acceptable Private Operators or Consortia controlled by or affiliated with Acceptable Operators</a:t>
            </a:r>
          </a:p>
          <a:p>
            <a:pPr algn="just">
              <a:buClr>
                <a:schemeClr val="tx1"/>
              </a:buClr>
            </a:pPr>
            <a:r>
              <a:rPr lang="en-US" altLang="en-US" sz="2400" dirty="0"/>
              <a:t>Technical Qualifications Criteria</a:t>
            </a:r>
          </a:p>
          <a:p>
            <a:pPr lvl="1" algn="just"/>
            <a:r>
              <a:rPr lang="en-US" altLang="en-US" sz="2400" dirty="0"/>
              <a:t>Population served, # of connections, system size, water and waste water treatment experience)</a:t>
            </a:r>
          </a:p>
          <a:p>
            <a:pPr algn="just">
              <a:lnSpc>
                <a:spcPct val="90000"/>
              </a:lnSpc>
              <a:buClr>
                <a:schemeClr val="tx1"/>
              </a:buClr>
            </a:pPr>
            <a:r>
              <a:rPr lang="en-US" altLang="en-US" sz="2400" dirty="0"/>
              <a:t>Financial</a:t>
            </a:r>
          </a:p>
          <a:p>
            <a:pPr lvl="1" algn="just">
              <a:lnSpc>
                <a:spcPct val="90000"/>
              </a:lnSpc>
            </a:pPr>
            <a:r>
              <a:rPr lang="en-US" altLang="en-US" sz="2400" dirty="0"/>
              <a:t>Net worth</a:t>
            </a:r>
          </a:p>
          <a:p>
            <a:pPr lvl="1" algn="just">
              <a:lnSpc>
                <a:spcPct val="90000"/>
              </a:lnSpc>
            </a:pPr>
            <a:r>
              <a:rPr lang="en-US" altLang="en-US" sz="2400" dirty="0" err="1"/>
              <a:t>Debt:Equity</a:t>
            </a:r>
            <a:r>
              <a:rPr lang="en-US" altLang="en-US" sz="2400" dirty="0"/>
              <a:t> Ratio / Credit Rating</a:t>
            </a:r>
          </a:p>
        </p:txBody>
      </p:sp>
    </p:spTree>
    <p:extLst>
      <p:ext uri="{BB962C8B-B14F-4D97-AF65-F5344CB8AC3E}">
        <p14:creationId xmlns:p14="http://schemas.microsoft.com/office/powerpoint/2010/main" xmlns="" val="2249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outVertical)">
                                      <p:cBhvr>
                                        <p:cTn id="7" dur="500"/>
                                        <p:tgtEl>
                                          <p:spTgt spid="31747">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barn(outVertical)">
                                      <p:cBhvr>
                                        <p:cTn id="10" dur="500"/>
                                        <p:tgtEl>
                                          <p:spTgt spid="317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barn(outVertical)">
                                      <p:cBhvr>
                                        <p:cTn id="15" dur="500"/>
                                        <p:tgtEl>
                                          <p:spTgt spid="31747">
                                            <p:txEl>
                                              <p:pRg st="2" end="2"/>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31747">
                                            <p:txEl>
                                              <p:pRg st="3" end="3"/>
                                            </p:txEl>
                                          </p:spTgt>
                                        </p:tgtEl>
                                        <p:attrNameLst>
                                          <p:attrName>style.visibility</p:attrName>
                                        </p:attrNameLst>
                                      </p:cBhvr>
                                      <p:to>
                                        <p:strVal val="visible"/>
                                      </p:to>
                                    </p:set>
                                    <p:animEffect transition="in" filter="barn(outVertical)">
                                      <p:cBhvr>
                                        <p:cTn id="18" dur="500"/>
                                        <p:tgtEl>
                                          <p:spTgt spid="3174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barn(outVertical)">
                                      <p:cBhvr>
                                        <p:cTn id="23" dur="500"/>
                                        <p:tgtEl>
                                          <p:spTgt spid="31747">
                                            <p:txEl>
                                              <p:pRg st="4" end="4"/>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31747">
                                            <p:txEl>
                                              <p:pRg st="5" end="5"/>
                                            </p:txEl>
                                          </p:spTgt>
                                        </p:tgtEl>
                                        <p:attrNameLst>
                                          <p:attrName>style.visibility</p:attrName>
                                        </p:attrNameLst>
                                      </p:cBhvr>
                                      <p:to>
                                        <p:strVal val="visible"/>
                                      </p:to>
                                    </p:set>
                                    <p:animEffect transition="in" filter="barn(outVertical)">
                                      <p:cBhvr>
                                        <p:cTn id="26" dur="500"/>
                                        <p:tgtEl>
                                          <p:spTgt spid="31747">
                                            <p:txEl>
                                              <p:pRg st="5" end="5"/>
                                            </p:txEl>
                                          </p:spTgt>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31747">
                                            <p:txEl>
                                              <p:pRg st="6" end="6"/>
                                            </p:txEl>
                                          </p:spTgt>
                                        </p:tgtEl>
                                        <p:attrNameLst>
                                          <p:attrName>style.visibility</p:attrName>
                                        </p:attrNameLst>
                                      </p:cBhvr>
                                      <p:to>
                                        <p:strVal val="visible"/>
                                      </p:to>
                                    </p:set>
                                    <p:animEffect transition="in" filter="barn(outVertical)">
                                      <p:cBhvr>
                                        <p:cTn id="29"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a:extLst>
              <a:ext uri="{FF2B5EF4-FFF2-40B4-BE49-F238E27FC236}">
                <a16:creationId xmlns="" xmlns:a16="http://schemas.microsoft.com/office/drawing/2014/main" id="{506EA5D7-999C-4DEF-9FA9-D94E73376DE5}"/>
              </a:ext>
            </a:extLst>
          </p:cNvPr>
          <p:cNvSpPr>
            <a:spLocks noGrp="1" noChangeArrowheads="1"/>
          </p:cNvSpPr>
          <p:nvPr>
            <p:ph type="title"/>
          </p:nvPr>
        </p:nvSpPr>
        <p:spPr>
          <a:xfrm>
            <a:off x="1066800" y="228600"/>
            <a:ext cx="7467600" cy="990600"/>
          </a:xfrm>
          <a:solidFill>
            <a:schemeClr val="bg1"/>
          </a:solidFill>
        </p:spPr>
        <p:txBody>
          <a:bodyPr/>
          <a:lstStyle/>
          <a:p>
            <a:pPr algn="ctr"/>
            <a:r>
              <a:rPr lang="en-US" altLang="en-US" sz="2800" b="1"/>
              <a:t>Concession Contract’s 24 Specific Output Levels of Service (in Romanian…)</a:t>
            </a:r>
            <a:endParaRPr lang="en-US" altLang="en-US" sz="2800"/>
          </a:p>
        </p:txBody>
      </p:sp>
      <p:sp>
        <p:nvSpPr>
          <p:cNvPr id="70659" name="Slide Number Placeholder 4">
            <a:extLst>
              <a:ext uri="{FF2B5EF4-FFF2-40B4-BE49-F238E27FC236}">
                <a16:creationId xmlns="" xmlns:a16="http://schemas.microsoft.com/office/drawing/2014/main" id="{97B6ABD6-C9FB-4732-A04F-916268654DF2}"/>
              </a:ext>
            </a:extLst>
          </p:cNvPr>
          <p:cNvSpPr>
            <a:spLocks noGrp="1"/>
          </p:cNvSpPr>
          <p:nvPr>
            <p:ph type="sldNum" sz="quarter" idx="4294967295"/>
          </p:nvPr>
        </p:nvSpPr>
        <p:spPr>
          <a:xfrm>
            <a:off x="3124200" y="6356350"/>
            <a:ext cx="2895600" cy="36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5AB1ED5-AB9E-4726-BD6A-AE8D1D65D4D5}" type="slidenum">
              <a:rPr lang="en-US" altLang="en-US" smtClean="0">
                <a:latin typeface="Times New Roman" panose="02020603050405020304" pitchFamily="18" charset="0"/>
                <a:cs typeface="Times New Roman" panose="02020603050405020304" pitchFamily="18" charset="0"/>
              </a:rPr>
              <a:pPr algn="l"/>
              <a:t>12</a:t>
            </a:fld>
            <a:endParaRPr lang="en-US" altLang="en-US">
              <a:latin typeface="Times New Roman" panose="02020603050405020304" pitchFamily="18" charset="0"/>
              <a:cs typeface="Times New Roman" panose="02020603050405020304" pitchFamily="18" charset="0"/>
            </a:endParaRPr>
          </a:p>
        </p:txBody>
      </p:sp>
      <p:pic>
        <p:nvPicPr>
          <p:cNvPr id="70660" name="Picture 2">
            <a:extLst>
              <a:ext uri="{FF2B5EF4-FFF2-40B4-BE49-F238E27FC236}">
                <a16:creationId xmlns="" xmlns:a16="http://schemas.microsoft.com/office/drawing/2014/main" id="{A05A2276-B8B9-4B71-B1E2-8DC1BA2D74A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3050" y="1219200"/>
            <a:ext cx="8718550" cy="5334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405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a:extLst>
              <a:ext uri="{FF2B5EF4-FFF2-40B4-BE49-F238E27FC236}">
                <a16:creationId xmlns="" xmlns:a16="http://schemas.microsoft.com/office/drawing/2014/main" id="{811791E9-FC70-425E-9DA7-24EEC7B9112C}"/>
              </a:ext>
            </a:extLst>
          </p:cNvPr>
          <p:cNvSpPr>
            <a:spLocks noGrp="1" noChangeArrowheads="1"/>
          </p:cNvSpPr>
          <p:nvPr>
            <p:ph type="title"/>
          </p:nvPr>
        </p:nvSpPr>
        <p:spPr>
          <a:xfrm>
            <a:off x="1295400" y="152400"/>
            <a:ext cx="7489825" cy="990600"/>
          </a:xfrm>
          <a:solidFill>
            <a:schemeClr val="bg1"/>
          </a:solidFill>
        </p:spPr>
        <p:txBody>
          <a:bodyPr/>
          <a:lstStyle/>
          <a:p>
            <a:pPr algn="ctr"/>
            <a:r>
              <a:rPr lang="en-US" altLang="en-US" sz="2800" b="1"/>
              <a:t>Concession Contract’s 24 Specific Output Levels of Service (in Romanian…)</a:t>
            </a:r>
          </a:p>
        </p:txBody>
      </p:sp>
      <p:sp>
        <p:nvSpPr>
          <p:cNvPr id="69635" name="Slide Number Placeholder 4">
            <a:extLst>
              <a:ext uri="{FF2B5EF4-FFF2-40B4-BE49-F238E27FC236}">
                <a16:creationId xmlns="" xmlns:a16="http://schemas.microsoft.com/office/drawing/2014/main" id="{CE41E3A9-5BC2-46E4-95E5-1757CCA021E8}"/>
              </a:ext>
            </a:extLst>
          </p:cNvPr>
          <p:cNvSpPr>
            <a:spLocks noGrp="1"/>
          </p:cNvSpPr>
          <p:nvPr>
            <p:ph type="sldNum" sz="quarter" idx="4294967295"/>
          </p:nvPr>
        </p:nvSpPr>
        <p:spPr>
          <a:xfrm>
            <a:off x="3124200" y="6356350"/>
            <a:ext cx="2895600" cy="36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8618B81A-1695-4498-948F-0C4DE3FEA1EF}" type="slidenum">
              <a:rPr lang="en-US" altLang="en-US" smtClean="0">
                <a:latin typeface="Times New Roman" panose="02020603050405020304" pitchFamily="18" charset="0"/>
                <a:cs typeface="Times New Roman" panose="02020603050405020304" pitchFamily="18" charset="0"/>
              </a:rPr>
              <a:pPr algn="l"/>
              <a:t>13</a:t>
            </a:fld>
            <a:endParaRPr lang="en-US" altLang="en-US">
              <a:latin typeface="Times New Roman" panose="02020603050405020304" pitchFamily="18" charset="0"/>
              <a:cs typeface="Times New Roman" panose="02020603050405020304" pitchFamily="18" charset="0"/>
            </a:endParaRPr>
          </a:p>
        </p:txBody>
      </p:sp>
      <p:pic>
        <p:nvPicPr>
          <p:cNvPr id="69636" name="Picture 2">
            <a:extLst>
              <a:ext uri="{FF2B5EF4-FFF2-40B4-BE49-F238E27FC236}">
                <a16:creationId xmlns="" xmlns:a16="http://schemas.microsoft.com/office/drawing/2014/main" id="{5E448323-DD65-46C2-9339-3DF810F6DC8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6725" y="1219200"/>
            <a:ext cx="8372475" cy="54864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274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 xmlns:a16="http://schemas.microsoft.com/office/drawing/2014/main" id="{06BEC6A9-A526-4978-8423-65FBE1E732BB}"/>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97EFD3C5-F3CB-4361-B3AA-D77A393D6AC3}" type="slidenum">
              <a:rPr lang="en-US" altLang="en-US" smtClean="0">
                <a:latin typeface="Times New Roman" panose="02020603050405020304" pitchFamily="18" charset="0"/>
                <a:cs typeface="Times New Roman" panose="02020603050405020304" pitchFamily="18" charset="0"/>
              </a:rPr>
              <a:pPr algn="l"/>
              <a:t>14</a:t>
            </a:fld>
            <a:endParaRPr lang="en-US" altLang="en-US">
              <a:latin typeface="Times New Roman" panose="02020603050405020304" pitchFamily="18" charset="0"/>
              <a:cs typeface="Times New Roman" panose="02020603050405020304" pitchFamily="18" charset="0"/>
            </a:endParaRPr>
          </a:p>
        </p:txBody>
      </p:sp>
      <p:sp>
        <p:nvSpPr>
          <p:cNvPr id="4098" name="Rectangle 2">
            <a:extLst>
              <a:ext uri="{FF2B5EF4-FFF2-40B4-BE49-F238E27FC236}">
                <a16:creationId xmlns="" xmlns:a16="http://schemas.microsoft.com/office/drawing/2014/main" id="{9E2CBC7B-6561-4F4D-BBCE-BD1FA15203DE}"/>
              </a:ext>
            </a:extLst>
          </p:cNvPr>
          <p:cNvSpPr>
            <a:spLocks noGrp="1" noChangeArrowheads="1"/>
          </p:cNvSpPr>
          <p:nvPr>
            <p:ph type="title"/>
          </p:nvPr>
        </p:nvSpPr>
        <p:spPr>
          <a:xfrm>
            <a:off x="228600" y="152400"/>
            <a:ext cx="7602500" cy="838200"/>
          </a:xfrm>
          <a:solidFill>
            <a:schemeClr val="bg1"/>
          </a:solidFill>
        </p:spPr>
        <p:txBody>
          <a:bodyPr>
            <a:normAutofit fontScale="90000"/>
          </a:bodyPr>
          <a:lstStyle/>
          <a:p>
            <a:pPr eaLnBrk="1" hangingPunct="1">
              <a:defRPr/>
            </a:pPr>
            <a:r>
              <a:rPr sz="3600" b="1" u="sng" dirty="0">
                <a:effectLst>
                  <a:outerShdw blurRad="38100" dist="38100" dir="2700000" algn="tl">
                    <a:srgbClr val="C0C0C0"/>
                  </a:outerShdw>
                </a:effectLst>
              </a:rPr>
              <a:t>Concession Procurement Structure</a:t>
            </a:r>
          </a:p>
        </p:txBody>
      </p:sp>
      <p:sp>
        <p:nvSpPr>
          <p:cNvPr id="68612" name="Rectangle 3">
            <a:extLst>
              <a:ext uri="{FF2B5EF4-FFF2-40B4-BE49-F238E27FC236}">
                <a16:creationId xmlns="" xmlns:a16="http://schemas.microsoft.com/office/drawing/2014/main" id="{10CA8C23-6836-4703-95B8-E96F82352B78}"/>
              </a:ext>
            </a:extLst>
          </p:cNvPr>
          <p:cNvSpPr>
            <a:spLocks noGrp="1" noChangeArrowheads="1"/>
          </p:cNvSpPr>
          <p:nvPr>
            <p:ph type="body" idx="1"/>
          </p:nvPr>
        </p:nvSpPr>
        <p:spPr>
          <a:xfrm>
            <a:off x="228600" y="1468508"/>
            <a:ext cx="8763000" cy="4678292"/>
          </a:xfrm>
        </p:spPr>
        <p:txBody>
          <a:bodyPr/>
          <a:lstStyle/>
          <a:p>
            <a:r>
              <a:rPr lang="en-US" altLang="en-US" sz="2400" dirty="0"/>
              <a:t>Strict pre-qualification requirements and no “technical bid”</a:t>
            </a:r>
          </a:p>
          <a:p>
            <a:r>
              <a:rPr lang="en-US" altLang="en-US" sz="2400" dirty="0"/>
              <a:t>Two envelope system:</a:t>
            </a:r>
          </a:p>
          <a:p>
            <a:pPr lvl="1"/>
            <a:r>
              <a:rPr lang="en-US" altLang="en-US" sz="2400" dirty="0"/>
              <a:t>Envelope A: Signed concession contract, shareholders agreement, capital contribution agreement, concession company by-laws, bid bond, certificates of compliance, etc.</a:t>
            </a:r>
          </a:p>
          <a:p>
            <a:pPr lvl="1"/>
            <a:r>
              <a:rPr lang="en-US" altLang="en-US" sz="2400" dirty="0"/>
              <a:t>Envelope B: Tariff bids</a:t>
            </a:r>
          </a:p>
          <a:p>
            <a:r>
              <a:rPr lang="en-US" altLang="en-US" sz="2400" dirty="0"/>
              <a:t>Detailed levels of service</a:t>
            </a:r>
          </a:p>
          <a:p>
            <a:r>
              <a:rPr lang="en-US" altLang="en-US" sz="2400" dirty="0"/>
              <a:t>November, 2000: Bid submission, opening and evaluation on same date, open to public, and proceedings videotaped with computer model projected on screen</a:t>
            </a:r>
          </a:p>
          <a:p>
            <a:r>
              <a:rPr lang="en-US" altLang="en-US" sz="2400" dirty="0">
                <a:solidFill>
                  <a:srgbClr val="FF0000"/>
                </a:solidFill>
              </a:rPr>
              <a:t>Award based on single parameter – lowest weighted average tariff  (net present value) over life of concession</a:t>
            </a:r>
          </a:p>
        </p:txBody>
      </p:sp>
    </p:spTree>
    <p:extLst>
      <p:ext uri="{BB962C8B-B14F-4D97-AF65-F5344CB8AC3E}">
        <p14:creationId xmlns:p14="http://schemas.microsoft.com/office/powerpoint/2010/main" xmlns="" val="22197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 xmlns:a16="http://schemas.microsoft.com/office/drawing/2014/main" id="{45C4DDDB-C121-4498-98F9-71D4C9FC89CF}"/>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D13CDBE-8A1C-4865-85CF-8C74EF054508}" type="slidenum">
              <a:rPr lang="en-US" altLang="en-US" smtClean="0">
                <a:latin typeface="Times New Roman" panose="02020603050405020304" pitchFamily="18" charset="0"/>
                <a:cs typeface="Times New Roman" panose="02020603050405020304" pitchFamily="18" charset="0"/>
              </a:rPr>
              <a:pPr algn="l"/>
              <a:t>15</a:t>
            </a:fld>
            <a:endParaRPr lang="en-US" altLang="en-US">
              <a:latin typeface="Times New Roman" panose="02020603050405020304" pitchFamily="18" charset="0"/>
              <a:cs typeface="Times New Roman" panose="02020603050405020304" pitchFamily="18" charset="0"/>
            </a:endParaRPr>
          </a:p>
        </p:txBody>
      </p:sp>
      <p:sp>
        <p:nvSpPr>
          <p:cNvPr id="10242" name="Rectangle 2">
            <a:extLst>
              <a:ext uri="{FF2B5EF4-FFF2-40B4-BE49-F238E27FC236}">
                <a16:creationId xmlns="" xmlns:a16="http://schemas.microsoft.com/office/drawing/2014/main" id="{F088CD19-6053-4578-A90A-C2EC3B3E4FB3}"/>
              </a:ext>
            </a:extLst>
          </p:cNvPr>
          <p:cNvSpPr>
            <a:spLocks noGrp="1" noChangeArrowheads="1"/>
          </p:cNvSpPr>
          <p:nvPr>
            <p:ph type="title"/>
          </p:nvPr>
        </p:nvSpPr>
        <p:spPr>
          <a:xfrm>
            <a:off x="119054" y="177800"/>
            <a:ext cx="7473938" cy="1143000"/>
          </a:xfrm>
          <a:solidFill>
            <a:schemeClr val="bg1"/>
          </a:solidFill>
        </p:spPr>
        <p:txBody>
          <a:bodyPr>
            <a:normAutofit fontScale="90000"/>
          </a:bodyPr>
          <a:lstStyle/>
          <a:p>
            <a:pPr algn="ctr" eaLnBrk="1" hangingPunct="1">
              <a:defRPr/>
            </a:pPr>
            <a:r>
              <a:rPr lang="en-US" b="1" u="sng" dirty="0">
                <a:effectLst>
                  <a:outerShdw blurRad="38100" dist="38100" dir="2700000" algn="tl">
                    <a:srgbClr val="C0C0C0"/>
                  </a:outerShdw>
                </a:effectLst>
              </a:rPr>
              <a:t>Bucharest Municipal Govt.</a:t>
            </a:r>
            <a:r>
              <a:rPr b="1" u="sng" dirty="0">
                <a:effectLst>
                  <a:outerShdw blurRad="38100" dist="38100" dir="2700000" algn="tl">
                    <a:srgbClr val="C0C0C0"/>
                  </a:outerShdw>
                </a:effectLst>
              </a:rPr>
              <a:t> Objectives</a:t>
            </a:r>
          </a:p>
        </p:txBody>
      </p:sp>
      <p:sp>
        <p:nvSpPr>
          <p:cNvPr id="67588" name="Rectangle 3">
            <a:extLst>
              <a:ext uri="{FF2B5EF4-FFF2-40B4-BE49-F238E27FC236}">
                <a16:creationId xmlns="" xmlns:a16="http://schemas.microsoft.com/office/drawing/2014/main" id="{FE95346A-1CFB-4A9C-B5E6-7C0E552A57D3}"/>
              </a:ext>
            </a:extLst>
          </p:cNvPr>
          <p:cNvSpPr>
            <a:spLocks noGrp="1" noChangeArrowheads="1"/>
          </p:cNvSpPr>
          <p:nvPr>
            <p:ph type="body" idx="1"/>
          </p:nvPr>
        </p:nvSpPr>
        <p:spPr>
          <a:xfrm>
            <a:off x="304800" y="1600200"/>
            <a:ext cx="8534400" cy="4114800"/>
          </a:xfrm>
        </p:spPr>
        <p:txBody>
          <a:bodyPr/>
          <a:lstStyle/>
          <a:p>
            <a:pPr algn="just">
              <a:buClr>
                <a:schemeClr val="tx1"/>
              </a:buClr>
            </a:pPr>
            <a:r>
              <a:rPr lang="en-US" altLang="en-US" sz="2800" dirty="0"/>
              <a:t>Meet European Union water distribution and quality service levels of service at the lowest tariff for consumers</a:t>
            </a:r>
          </a:p>
          <a:p>
            <a:pPr algn="just">
              <a:buClr>
                <a:schemeClr val="tx1"/>
              </a:buClr>
            </a:pPr>
            <a:r>
              <a:rPr lang="en-US" altLang="en-US" sz="2800" dirty="0"/>
              <a:t>Free municipal budget from financial burdens of subsidizing a poorly-performing public service</a:t>
            </a:r>
          </a:p>
          <a:p>
            <a:pPr algn="just">
              <a:buClr>
                <a:schemeClr val="tx1"/>
              </a:buClr>
            </a:pPr>
            <a:r>
              <a:rPr lang="en-US" altLang="en-US" sz="2800" dirty="0"/>
              <a:t>Secure public support for a PPP solution</a:t>
            </a:r>
          </a:p>
          <a:p>
            <a:pPr algn="just">
              <a:buClr>
                <a:schemeClr val="tx1"/>
              </a:buClr>
            </a:pPr>
            <a:r>
              <a:rPr lang="en-US" altLang="en-US" sz="2800" dirty="0"/>
              <a:t>Timetable (2000 election year) </a:t>
            </a:r>
          </a:p>
          <a:p>
            <a:pPr lvl="1" algn="just">
              <a:buClr>
                <a:schemeClr val="tx1"/>
              </a:buClr>
            </a:pPr>
            <a:r>
              <a:rPr lang="en-US" altLang="en-US" dirty="0"/>
              <a:t>Move Quickly !</a:t>
            </a:r>
          </a:p>
          <a:p>
            <a:pPr>
              <a:buClr>
                <a:schemeClr val="tx1"/>
              </a:buClr>
              <a:buFont typeface="Wingdings" panose="05000000000000000000" pitchFamily="2" charset="2"/>
              <a:buNone/>
            </a:pPr>
            <a:endParaRPr lang="en-US" altLang="en-US" sz="2800" dirty="0"/>
          </a:p>
          <a:p>
            <a:pPr lvl="1">
              <a:buClr>
                <a:schemeClr val="tx1"/>
              </a:buClr>
            </a:pPr>
            <a:endParaRPr lang="en-US" altLang="en-US" dirty="0"/>
          </a:p>
          <a:p>
            <a:pPr lvl="1">
              <a:buClr>
                <a:schemeClr val="tx1"/>
              </a:buClr>
            </a:pPr>
            <a:endParaRPr lang="en-US" altLang="en-US" dirty="0"/>
          </a:p>
        </p:txBody>
      </p:sp>
    </p:spTree>
    <p:extLst>
      <p:ext uri="{BB962C8B-B14F-4D97-AF65-F5344CB8AC3E}">
        <p14:creationId xmlns:p14="http://schemas.microsoft.com/office/powerpoint/2010/main" xmlns="" val="178872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 xmlns:a16="http://schemas.microsoft.com/office/drawing/2014/main" id="{267BB849-A723-4186-84A2-E567B97CD927}"/>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E6193F-05E5-4AB1-A13B-D98F6F686601}" type="slidenum">
              <a:rPr lang="en-US" altLang="en-US" smtClean="0">
                <a:latin typeface="Times New Roman" panose="02020603050405020304" pitchFamily="18" charset="0"/>
                <a:cs typeface="Times New Roman" panose="02020603050405020304" pitchFamily="18" charset="0"/>
              </a:rPr>
              <a:pPr/>
              <a:t>16</a:t>
            </a:fld>
            <a:endParaRPr lang="en-US" altLang="en-US">
              <a:latin typeface="Times New Roman" panose="02020603050405020304" pitchFamily="18" charset="0"/>
              <a:cs typeface="Times New Roman" panose="02020603050405020304" pitchFamily="18" charset="0"/>
            </a:endParaRPr>
          </a:p>
        </p:txBody>
      </p:sp>
      <p:sp>
        <p:nvSpPr>
          <p:cNvPr id="53250" name="Rectangle 2">
            <a:extLst>
              <a:ext uri="{FF2B5EF4-FFF2-40B4-BE49-F238E27FC236}">
                <a16:creationId xmlns="" xmlns:a16="http://schemas.microsoft.com/office/drawing/2014/main" id="{FF15228A-30B9-4E06-B0CE-CC70CBD34059}"/>
              </a:ext>
            </a:extLst>
          </p:cNvPr>
          <p:cNvSpPr>
            <a:spLocks noGrp="1" noChangeArrowheads="1"/>
          </p:cNvSpPr>
          <p:nvPr>
            <p:ph type="title"/>
          </p:nvPr>
        </p:nvSpPr>
        <p:spPr>
          <a:xfrm>
            <a:off x="211651" y="152400"/>
            <a:ext cx="7473939" cy="1143000"/>
          </a:xfrm>
          <a:solidFill>
            <a:schemeClr val="bg1"/>
          </a:solidFill>
        </p:spPr>
        <p:txBody>
          <a:bodyPr/>
          <a:lstStyle/>
          <a:p>
            <a:pPr algn="ctr" eaLnBrk="1" hangingPunct="1">
              <a:defRPr/>
            </a:pPr>
            <a:r>
              <a:rPr sz="3200" b="1" dirty="0">
                <a:effectLst>
                  <a:outerShdw blurRad="38100" dist="38100" dir="2700000" algn="tl">
                    <a:srgbClr val="C0C0C0"/>
                  </a:outerShdw>
                </a:effectLst>
              </a:rPr>
              <a:t>El </a:t>
            </a:r>
            <a:r>
              <a:rPr sz="3200" b="1" dirty="0" err="1">
                <a:effectLst>
                  <a:outerShdw blurRad="38100" dist="38100" dir="2700000" algn="tl">
                    <a:srgbClr val="C0C0C0"/>
                  </a:outerShdw>
                </a:effectLst>
              </a:rPr>
              <a:t>Pliego</a:t>
            </a:r>
            <a:r>
              <a:rPr sz="3200" b="1" dirty="0">
                <a:effectLst>
                  <a:outerShdw blurRad="38100" dist="38100" dir="2700000" algn="tl">
                    <a:srgbClr val="C0C0C0"/>
                  </a:outerShdw>
                </a:effectLst>
              </a:rPr>
              <a:t> </a:t>
            </a:r>
            <a:r>
              <a:rPr sz="3200" b="1" dirty="0" err="1">
                <a:effectLst>
                  <a:outerShdw blurRad="38100" dist="38100" dir="2700000" algn="tl">
                    <a:srgbClr val="C0C0C0"/>
                  </a:outerShdw>
                </a:effectLst>
              </a:rPr>
              <a:t>vs</a:t>
            </a:r>
            <a:r>
              <a:rPr sz="3200" b="1" dirty="0">
                <a:effectLst>
                  <a:outerShdw blurRad="38100" dist="38100" dir="2700000" algn="tl">
                    <a:srgbClr val="C0C0C0"/>
                  </a:outerShdw>
                </a:effectLst>
              </a:rPr>
              <a:t> “Conventional” PPP Procurement</a:t>
            </a:r>
          </a:p>
        </p:txBody>
      </p:sp>
      <p:sp>
        <p:nvSpPr>
          <p:cNvPr id="66564" name="Rectangle 3">
            <a:extLst>
              <a:ext uri="{FF2B5EF4-FFF2-40B4-BE49-F238E27FC236}">
                <a16:creationId xmlns="" xmlns:a16="http://schemas.microsoft.com/office/drawing/2014/main" id="{3D57A956-879B-40AA-9809-EB29DD23EBAA}"/>
              </a:ext>
            </a:extLst>
          </p:cNvPr>
          <p:cNvSpPr>
            <a:spLocks noGrp="1" noChangeArrowheads="1"/>
          </p:cNvSpPr>
          <p:nvPr>
            <p:ph type="body" sz="half" idx="1"/>
          </p:nvPr>
        </p:nvSpPr>
        <p:spPr>
          <a:xfrm>
            <a:off x="457200" y="1600200"/>
            <a:ext cx="3894881" cy="4498740"/>
          </a:xfrm>
          <a:ln>
            <a:solidFill>
              <a:schemeClr val="tx1"/>
            </a:solidFill>
            <a:miter lim="800000"/>
            <a:headEnd/>
            <a:tailEnd/>
          </a:ln>
        </p:spPr>
        <p:txBody>
          <a:bodyPr/>
          <a:lstStyle/>
          <a:p>
            <a:pPr>
              <a:lnSpc>
                <a:spcPct val="90000"/>
              </a:lnSpc>
              <a:buFont typeface="Wingdings" panose="05000000000000000000" pitchFamily="2" charset="2"/>
              <a:buNone/>
            </a:pPr>
            <a:r>
              <a:rPr lang="en-US" altLang="en-US" sz="2400" b="1" u="sng" dirty="0">
                <a:solidFill>
                  <a:schemeClr val="accent2"/>
                </a:solidFill>
              </a:rPr>
              <a:t>El </a:t>
            </a:r>
            <a:r>
              <a:rPr lang="en-US" altLang="en-US" sz="2400" b="1" u="sng" dirty="0" err="1">
                <a:solidFill>
                  <a:schemeClr val="accent2"/>
                </a:solidFill>
              </a:rPr>
              <a:t>Pliego</a:t>
            </a:r>
            <a:endParaRPr lang="en-US" altLang="en-US" sz="2400" b="1" u="sng" dirty="0">
              <a:solidFill>
                <a:schemeClr val="accent2"/>
              </a:solidFill>
            </a:endParaRPr>
          </a:p>
          <a:p>
            <a:pPr>
              <a:lnSpc>
                <a:spcPct val="90000"/>
              </a:lnSpc>
            </a:pPr>
            <a:r>
              <a:rPr lang="en-US" altLang="en-US" sz="2400" dirty="0"/>
              <a:t>Prequalification</a:t>
            </a:r>
          </a:p>
          <a:p>
            <a:pPr>
              <a:lnSpc>
                <a:spcPct val="90000"/>
              </a:lnSpc>
            </a:pPr>
            <a:r>
              <a:rPr lang="en-US" altLang="en-US" sz="2400" dirty="0"/>
              <a:t>Discussions on Contract w Prequalified Firms</a:t>
            </a:r>
          </a:p>
          <a:p>
            <a:pPr>
              <a:lnSpc>
                <a:spcPct val="90000"/>
              </a:lnSpc>
            </a:pPr>
            <a:r>
              <a:rPr lang="en-US" altLang="en-US" sz="2400" dirty="0"/>
              <a:t>Tender Issued w Final Contract Specifying Performance</a:t>
            </a:r>
          </a:p>
          <a:p>
            <a:pPr>
              <a:lnSpc>
                <a:spcPct val="90000"/>
              </a:lnSpc>
            </a:pPr>
            <a:r>
              <a:rPr lang="en-US" altLang="en-US" sz="2400" dirty="0"/>
              <a:t>No Technical Proposal</a:t>
            </a:r>
          </a:p>
          <a:p>
            <a:pPr>
              <a:lnSpc>
                <a:spcPct val="90000"/>
              </a:lnSpc>
            </a:pPr>
            <a:r>
              <a:rPr lang="en-US" altLang="en-US" sz="2400" dirty="0"/>
              <a:t>Tenders Returned w Signed Contract</a:t>
            </a:r>
          </a:p>
          <a:p>
            <a:pPr>
              <a:lnSpc>
                <a:spcPct val="90000"/>
              </a:lnSpc>
            </a:pPr>
            <a:endParaRPr lang="en-US" altLang="en-US" sz="2400" dirty="0"/>
          </a:p>
        </p:txBody>
      </p:sp>
      <p:sp>
        <p:nvSpPr>
          <p:cNvPr id="66565" name="Rectangle 4">
            <a:extLst>
              <a:ext uri="{FF2B5EF4-FFF2-40B4-BE49-F238E27FC236}">
                <a16:creationId xmlns="" xmlns:a16="http://schemas.microsoft.com/office/drawing/2014/main" id="{5BFB3919-8E1B-48FE-BDD8-1E6173419ECE}"/>
              </a:ext>
            </a:extLst>
          </p:cNvPr>
          <p:cNvSpPr>
            <a:spLocks noGrp="1" noChangeArrowheads="1"/>
          </p:cNvSpPr>
          <p:nvPr>
            <p:ph type="body" sz="half" idx="2"/>
          </p:nvPr>
        </p:nvSpPr>
        <p:spPr>
          <a:xfrm>
            <a:off x="4648200" y="1600200"/>
            <a:ext cx="4038600" cy="4498740"/>
          </a:xfrm>
          <a:ln>
            <a:solidFill>
              <a:schemeClr val="tx1"/>
            </a:solidFill>
            <a:miter lim="800000"/>
            <a:headEnd/>
            <a:tailEnd/>
          </a:ln>
        </p:spPr>
        <p:txBody>
          <a:bodyPr/>
          <a:lstStyle/>
          <a:p>
            <a:pPr>
              <a:lnSpc>
                <a:spcPct val="90000"/>
              </a:lnSpc>
              <a:buFont typeface="Wingdings" panose="05000000000000000000" pitchFamily="2" charset="2"/>
              <a:buNone/>
            </a:pPr>
            <a:r>
              <a:rPr lang="en-US" altLang="en-US" sz="2400" b="1" u="sng" dirty="0">
                <a:solidFill>
                  <a:schemeClr val="accent2"/>
                </a:solidFill>
              </a:rPr>
              <a:t>“Conventional” PPP</a:t>
            </a:r>
          </a:p>
          <a:p>
            <a:pPr>
              <a:lnSpc>
                <a:spcPct val="90000"/>
              </a:lnSpc>
            </a:pPr>
            <a:r>
              <a:rPr lang="en-US" altLang="en-US" sz="2400" dirty="0"/>
              <a:t>Prequalification</a:t>
            </a:r>
          </a:p>
          <a:p>
            <a:pPr>
              <a:lnSpc>
                <a:spcPct val="90000"/>
              </a:lnSpc>
            </a:pPr>
            <a:r>
              <a:rPr lang="en-US" altLang="en-US" sz="2400" dirty="0"/>
              <a:t>Tender Issued w Contract Outline</a:t>
            </a:r>
          </a:p>
          <a:p>
            <a:pPr>
              <a:lnSpc>
                <a:spcPct val="90000"/>
              </a:lnSpc>
            </a:pPr>
            <a:r>
              <a:rPr lang="en-US" altLang="en-US" sz="2400" dirty="0"/>
              <a:t>Tender Requires Technical and Financial Proposals</a:t>
            </a:r>
          </a:p>
          <a:p>
            <a:pPr>
              <a:lnSpc>
                <a:spcPct val="90000"/>
              </a:lnSpc>
            </a:pPr>
            <a:r>
              <a:rPr lang="en-US" altLang="en-US" sz="2400" dirty="0"/>
              <a:t>Evaluate and Award</a:t>
            </a:r>
          </a:p>
          <a:p>
            <a:pPr>
              <a:lnSpc>
                <a:spcPct val="90000"/>
              </a:lnSpc>
            </a:pPr>
            <a:r>
              <a:rPr lang="en-US" altLang="en-US" sz="2400" dirty="0"/>
              <a:t>Negotiate Final Contract w Selected Bidder</a:t>
            </a:r>
          </a:p>
        </p:txBody>
      </p:sp>
    </p:spTree>
    <p:extLst>
      <p:ext uri="{BB962C8B-B14F-4D97-AF65-F5344CB8AC3E}">
        <p14:creationId xmlns:p14="http://schemas.microsoft.com/office/powerpoint/2010/main" xmlns="" val="286566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a:extLst>
              <a:ext uri="{FF2B5EF4-FFF2-40B4-BE49-F238E27FC236}">
                <a16:creationId xmlns="" xmlns:a16="http://schemas.microsoft.com/office/drawing/2014/main" id="{B4E29FE8-3D68-469F-9ED4-176527960A29}"/>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39127E0-98BE-4C6D-890B-8A1B7AA3EF21}" type="slidenum">
              <a:rPr lang="en-US" altLang="en-US" smtClean="0">
                <a:latin typeface="Times New Roman" panose="02020603050405020304" pitchFamily="18" charset="0"/>
                <a:cs typeface="Times New Roman" panose="02020603050405020304" pitchFamily="18" charset="0"/>
              </a:rPr>
              <a:pPr algn="l"/>
              <a:t>17</a:t>
            </a:fld>
            <a:endParaRPr lang="en-US" altLang="en-US">
              <a:latin typeface="Times New Roman" panose="02020603050405020304" pitchFamily="18" charset="0"/>
              <a:cs typeface="Times New Roman" panose="02020603050405020304" pitchFamily="18" charset="0"/>
            </a:endParaRPr>
          </a:p>
        </p:txBody>
      </p:sp>
      <p:sp>
        <p:nvSpPr>
          <p:cNvPr id="7170" name="Rectangle 2">
            <a:extLst>
              <a:ext uri="{FF2B5EF4-FFF2-40B4-BE49-F238E27FC236}">
                <a16:creationId xmlns="" xmlns:a16="http://schemas.microsoft.com/office/drawing/2014/main" id="{F2CB6895-9269-4F49-9239-1801C45CA06D}"/>
              </a:ext>
            </a:extLst>
          </p:cNvPr>
          <p:cNvSpPr>
            <a:spLocks noGrp="1" noChangeArrowheads="1"/>
          </p:cNvSpPr>
          <p:nvPr>
            <p:ph type="title"/>
          </p:nvPr>
        </p:nvSpPr>
        <p:spPr>
          <a:xfrm>
            <a:off x="449760" y="304800"/>
            <a:ext cx="6825756" cy="1143000"/>
          </a:xfrm>
          <a:solidFill>
            <a:schemeClr val="bg1"/>
          </a:solidFill>
        </p:spPr>
        <p:txBody>
          <a:bodyPr/>
          <a:lstStyle/>
          <a:p>
            <a:pPr eaLnBrk="1" hangingPunct="1">
              <a:defRPr/>
            </a:pPr>
            <a:r>
              <a:rPr sz="3600" b="1" u="sng">
                <a:effectLst>
                  <a:outerShdw blurRad="38100" dist="38100" dir="2700000" algn="tl">
                    <a:srgbClr val="C0C0C0"/>
                  </a:outerShdw>
                </a:effectLst>
              </a:rPr>
              <a:t>PPP Procurement Characteristics</a:t>
            </a:r>
          </a:p>
        </p:txBody>
      </p:sp>
      <p:sp>
        <p:nvSpPr>
          <p:cNvPr id="65540" name="Rectangle 3">
            <a:extLst>
              <a:ext uri="{FF2B5EF4-FFF2-40B4-BE49-F238E27FC236}">
                <a16:creationId xmlns="" xmlns:a16="http://schemas.microsoft.com/office/drawing/2014/main" id="{B25C844C-28D0-4623-B1E4-03EB9E06035A}"/>
              </a:ext>
            </a:extLst>
          </p:cNvPr>
          <p:cNvSpPr>
            <a:spLocks noGrp="1" noChangeArrowheads="1"/>
          </p:cNvSpPr>
          <p:nvPr>
            <p:ph type="body" idx="1"/>
          </p:nvPr>
        </p:nvSpPr>
        <p:spPr>
          <a:xfrm>
            <a:off x="228600" y="1752600"/>
            <a:ext cx="8610600" cy="4114800"/>
          </a:xfrm>
        </p:spPr>
        <p:txBody>
          <a:bodyPr>
            <a:normAutofit/>
          </a:bodyPr>
          <a:lstStyle/>
          <a:p>
            <a:pPr algn="just">
              <a:lnSpc>
                <a:spcPct val="90000"/>
              </a:lnSpc>
            </a:pPr>
            <a:r>
              <a:rPr lang="en-US" altLang="en-US" sz="2800" dirty="0"/>
              <a:t>1998: IFC engaged as the PPP transaction advisor</a:t>
            </a:r>
          </a:p>
          <a:p>
            <a:pPr algn="just">
              <a:lnSpc>
                <a:spcPct val="90000"/>
              </a:lnSpc>
            </a:pPr>
            <a:r>
              <a:rPr lang="en-US" altLang="en-US" sz="2800" dirty="0"/>
              <a:t>Competitive procurement (three strong bidders)</a:t>
            </a:r>
          </a:p>
          <a:p>
            <a:pPr algn="just">
              <a:lnSpc>
                <a:spcPct val="90000"/>
              </a:lnSpc>
            </a:pPr>
            <a:r>
              <a:rPr lang="en-US" altLang="en-US" sz="2800" dirty="0"/>
              <a:t>First concession awarded on </a:t>
            </a:r>
            <a:r>
              <a:rPr lang="en-US" altLang="en-US" sz="2800" i="1" u="sng" dirty="0"/>
              <a:t>tariff bid only </a:t>
            </a:r>
            <a:r>
              <a:rPr lang="en-US" altLang="en-US" sz="2800" dirty="0"/>
              <a:t>(no technical bid) –”The El </a:t>
            </a:r>
            <a:r>
              <a:rPr lang="en-US" altLang="en-US" sz="2800" dirty="0" err="1"/>
              <a:t>Pliego</a:t>
            </a:r>
            <a:r>
              <a:rPr lang="en-US" altLang="en-US" sz="2800" dirty="0"/>
              <a:t>” Method”</a:t>
            </a:r>
          </a:p>
          <a:p>
            <a:pPr algn="just">
              <a:lnSpc>
                <a:spcPct val="90000"/>
              </a:lnSpc>
            </a:pPr>
            <a:endParaRPr lang="en-US" altLang="en-US" sz="2800" dirty="0"/>
          </a:p>
        </p:txBody>
      </p:sp>
    </p:spTree>
    <p:extLst>
      <p:ext uri="{BB962C8B-B14F-4D97-AF65-F5344CB8AC3E}">
        <p14:creationId xmlns:p14="http://schemas.microsoft.com/office/powerpoint/2010/main" xmlns="" val="44297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 xmlns:a16="http://schemas.microsoft.com/office/drawing/2014/main" id="{0256FF52-2628-4409-BE3C-B114F116DEEA}"/>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87C713A-9095-46BB-A1C8-A62314C22257}" type="slidenum">
              <a:rPr lang="en-US" altLang="en-US" smtClean="0">
                <a:latin typeface="Times New Roman" panose="02020603050405020304" pitchFamily="18" charset="0"/>
                <a:cs typeface="Times New Roman" panose="02020603050405020304" pitchFamily="18" charset="0"/>
              </a:rPr>
              <a:pPr algn="l"/>
              <a:t>18</a:t>
            </a:fld>
            <a:endParaRPr lang="en-US" altLang="en-US">
              <a:latin typeface="Times New Roman" panose="02020603050405020304" pitchFamily="18" charset="0"/>
              <a:cs typeface="Times New Roman" panose="02020603050405020304" pitchFamily="18" charset="0"/>
            </a:endParaRPr>
          </a:p>
        </p:txBody>
      </p:sp>
      <p:sp>
        <p:nvSpPr>
          <p:cNvPr id="8194" name="Rectangle 2">
            <a:extLst>
              <a:ext uri="{FF2B5EF4-FFF2-40B4-BE49-F238E27FC236}">
                <a16:creationId xmlns="" xmlns:a16="http://schemas.microsoft.com/office/drawing/2014/main" id="{A45CA1E3-67D6-4207-B6A3-C78C6B1ACAC9}"/>
              </a:ext>
            </a:extLst>
          </p:cNvPr>
          <p:cNvSpPr>
            <a:spLocks noGrp="1" noChangeArrowheads="1"/>
          </p:cNvSpPr>
          <p:nvPr>
            <p:ph type="title"/>
          </p:nvPr>
        </p:nvSpPr>
        <p:spPr>
          <a:xfrm>
            <a:off x="838200" y="76200"/>
            <a:ext cx="8153400" cy="1143000"/>
          </a:xfrm>
        </p:spPr>
        <p:txBody>
          <a:bodyPr>
            <a:noAutofit/>
          </a:bodyPr>
          <a:lstStyle/>
          <a:p>
            <a:pPr algn="ctr" eaLnBrk="1" hangingPunct="1">
              <a:defRPr/>
            </a:pPr>
            <a:r>
              <a:rPr sz="3200" b="1" dirty="0">
                <a:effectLst>
                  <a:outerShdw blurRad="38100" dist="38100" dir="2700000" algn="tl">
                    <a:srgbClr val="C0C0C0"/>
                  </a:outerShdw>
                </a:effectLst>
              </a:rPr>
              <a:t>Bucharest, Romania</a:t>
            </a:r>
            <a:br>
              <a:rPr sz="3200" b="1" dirty="0">
                <a:effectLst>
                  <a:outerShdw blurRad="38100" dist="38100" dir="2700000" algn="tl">
                    <a:srgbClr val="C0C0C0"/>
                  </a:outerShdw>
                </a:effectLst>
              </a:rPr>
            </a:br>
            <a:r>
              <a:rPr lang="en-US" sz="3200" b="1" dirty="0">
                <a:effectLst>
                  <a:outerShdw blurRad="38100" dist="38100" dir="2700000" algn="tl">
                    <a:srgbClr val="C0C0C0"/>
                  </a:outerShdw>
                </a:effectLst>
              </a:rPr>
              <a:t>Municipal </a:t>
            </a:r>
            <a:r>
              <a:rPr sz="3200" b="1" dirty="0">
                <a:effectLst>
                  <a:outerShdw blurRad="38100" dist="38100" dir="2700000" algn="tl">
                    <a:srgbClr val="C0C0C0"/>
                  </a:outerShdw>
                </a:effectLst>
              </a:rPr>
              <a:t>Water Concession Procurement</a:t>
            </a:r>
          </a:p>
        </p:txBody>
      </p:sp>
      <p:sp>
        <p:nvSpPr>
          <p:cNvPr id="64516" name="Rectangle 3">
            <a:extLst>
              <a:ext uri="{FF2B5EF4-FFF2-40B4-BE49-F238E27FC236}">
                <a16:creationId xmlns="" xmlns:a16="http://schemas.microsoft.com/office/drawing/2014/main" id="{91A9BBBA-9E4C-403E-B005-F8C2D80E834E}"/>
              </a:ext>
            </a:extLst>
          </p:cNvPr>
          <p:cNvSpPr>
            <a:spLocks noGrp="1" noChangeArrowheads="1"/>
          </p:cNvSpPr>
          <p:nvPr>
            <p:ph type="body" idx="1"/>
          </p:nvPr>
        </p:nvSpPr>
        <p:spPr>
          <a:xfrm>
            <a:off x="339364" y="1371600"/>
            <a:ext cx="8728435" cy="4495800"/>
          </a:xfrm>
        </p:spPr>
        <p:txBody>
          <a:bodyPr>
            <a:normAutofit lnSpcReduction="10000"/>
          </a:bodyPr>
          <a:lstStyle/>
          <a:p>
            <a:pPr algn="just">
              <a:lnSpc>
                <a:spcPct val="90000"/>
              </a:lnSpc>
            </a:pPr>
            <a:r>
              <a:rPr lang="en-US" altLang="en-US" sz="2200" dirty="0"/>
              <a:t>2.3 MM Population</a:t>
            </a:r>
          </a:p>
          <a:p>
            <a:pPr algn="just">
              <a:lnSpc>
                <a:spcPct val="90000"/>
              </a:lnSpc>
            </a:pPr>
            <a:r>
              <a:rPr lang="en-US" altLang="en-US" sz="2200" dirty="0"/>
              <a:t>Poor water quality and low water pressure </a:t>
            </a:r>
          </a:p>
          <a:p>
            <a:pPr algn="just">
              <a:lnSpc>
                <a:spcPct val="90000"/>
              </a:lnSpc>
            </a:pPr>
            <a:r>
              <a:rPr lang="en-US" altLang="en-US" sz="2200" dirty="0"/>
              <a:t>City’s budgetary means insufficient (limited national help)</a:t>
            </a:r>
          </a:p>
          <a:p>
            <a:pPr algn="just">
              <a:lnSpc>
                <a:spcPct val="90000"/>
              </a:lnSpc>
            </a:pPr>
            <a:r>
              <a:rPr lang="en-US" altLang="en-US" sz="2200" dirty="0"/>
              <a:t>Near 100% Coverage</a:t>
            </a:r>
          </a:p>
          <a:p>
            <a:pPr lvl="1" algn="just">
              <a:lnSpc>
                <a:spcPct val="80000"/>
              </a:lnSpc>
            </a:pPr>
            <a:r>
              <a:rPr lang="en-US" altLang="en-US" sz="2200" dirty="0"/>
              <a:t>92% Direct Connections; 8% Stand Pipes</a:t>
            </a:r>
          </a:p>
          <a:p>
            <a:pPr algn="just">
              <a:lnSpc>
                <a:spcPct val="90000"/>
              </a:lnSpc>
            </a:pPr>
            <a:r>
              <a:rPr lang="en-US" altLang="en-US" sz="2200" dirty="0"/>
              <a:t>Over 800 </a:t>
            </a:r>
            <a:r>
              <a:rPr lang="en-US" altLang="en-US" sz="2200" dirty="0" err="1"/>
              <a:t>lts</a:t>
            </a:r>
            <a:r>
              <a:rPr lang="en-US" altLang="en-US" sz="2200" dirty="0"/>
              <a:t>/capita/day demand for water (four times EU average)</a:t>
            </a:r>
          </a:p>
          <a:p>
            <a:pPr algn="just">
              <a:lnSpc>
                <a:spcPct val="90000"/>
              </a:lnSpc>
            </a:pPr>
            <a:r>
              <a:rPr lang="en-US" altLang="en-US" sz="2200" dirty="0"/>
              <a:t>Unaccounted for Water (UFW) = 50%</a:t>
            </a:r>
          </a:p>
          <a:p>
            <a:pPr algn="just">
              <a:lnSpc>
                <a:spcPct val="90000"/>
              </a:lnSpc>
            </a:pPr>
            <a:r>
              <a:rPr lang="en-US" altLang="en-US" sz="2200" dirty="0"/>
              <a:t>Low Tariffs (US¢ 17/m3)</a:t>
            </a:r>
          </a:p>
          <a:p>
            <a:pPr algn="just">
              <a:lnSpc>
                <a:spcPct val="90000"/>
              </a:lnSpc>
            </a:pPr>
            <a:r>
              <a:rPr lang="en-US" altLang="en-US" sz="2200" dirty="0"/>
              <a:t>Receivables—Municipal District Heating Co. (one third of  water production) </a:t>
            </a:r>
          </a:p>
          <a:p>
            <a:pPr algn="just">
              <a:lnSpc>
                <a:spcPct val="90000"/>
              </a:lnSpc>
            </a:pPr>
            <a:r>
              <a:rPr lang="en-US" altLang="en-US" sz="2200" dirty="0"/>
              <a:t>Largest water sector PPP in Central and Eastern Europe</a:t>
            </a:r>
          </a:p>
          <a:p>
            <a:pPr algn="just">
              <a:lnSpc>
                <a:spcPct val="90000"/>
              </a:lnSpc>
            </a:pPr>
            <a:r>
              <a:rPr lang="en-US" altLang="en-US" sz="2200" dirty="0"/>
              <a:t>Estimated new investment needs US$ 1.0 billion</a:t>
            </a:r>
          </a:p>
          <a:p>
            <a:pPr>
              <a:lnSpc>
                <a:spcPct val="90000"/>
              </a:lnSpc>
            </a:pPr>
            <a:endParaRPr lang="en-US" altLang="en-US" sz="2200" dirty="0"/>
          </a:p>
        </p:txBody>
      </p:sp>
    </p:spTree>
    <p:extLst>
      <p:ext uri="{BB962C8B-B14F-4D97-AF65-F5344CB8AC3E}">
        <p14:creationId xmlns:p14="http://schemas.microsoft.com/office/powerpoint/2010/main" xmlns="" val="292899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561975" y="404813"/>
            <a:ext cx="7000875" cy="703262"/>
          </a:xfrm>
          <a:ln>
            <a:noFill/>
          </a:ln>
        </p:spPr>
        <p:txBody>
          <a:bodyPr lIns="84406" tIns="42203" rIns="84406" bIns="42203" rtlCol="0">
            <a:normAutofit fontScale="90000"/>
          </a:bodyPr>
          <a:lstStyle/>
          <a:p>
            <a:pPr>
              <a:defRPr/>
            </a:pPr>
            <a:r>
              <a:rPr sz="2954" b="1" u="sng" dirty="0"/>
              <a:t>DC Roads PPP Case: Lessons Learned</a:t>
            </a:r>
          </a:p>
        </p:txBody>
      </p:sp>
      <p:sp>
        <p:nvSpPr>
          <p:cNvPr id="288771" name="Rectangle 3"/>
          <p:cNvSpPr>
            <a:spLocks noGrp="1" noChangeArrowheads="1"/>
          </p:cNvSpPr>
          <p:nvPr>
            <p:ph idx="1"/>
          </p:nvPr>
        </p:nvSpPr>
        <p:spPr>
          <a:xfrm>
            <a:off x="561975" y="1343025"/>
            <a:ext cx="8089900" cy="4687888"/>
          </a:xfrm>
          <a:solidFill>
            <a:srgbClr val="FFFFFF"/>
          </a:solidFill>
          <a:ln>
            <a:noFill/>
          </a:ln>
        </p:spPr>
        <p:txBody>
          <a:bodyPr lIns="84406" tIns="42203" rIns="84406" bIns="42203" rtlCol="0">
            <a:normAutofit lnSpcReduction="10000"/>
          </a:bodyPr>
          <a:lstStyle/>
          <a:p>
            <a:pPr algn="just">
              <a:lnSpc>
                <a:spcPct val="90000"/>
              </a:lnSpc>
              <a:defRPr/>
            </a:pPr>
            <a:r>
              <a:rPr lang="en-US" sz="2585" dirty="0"/>
              <a:t>Make it clear that the payments start after the contractor demonstrates that work on each of the maintenance categories is underway</a:t>
            </a:r>
          </a:p>
          <a:p>
            <a:pPr algn="just">
              <a:lnSpc>
                <a:spcPct val="90000"/>
              </a:lnSpc>
              <a:defRPr/>
            </a:pPr>
            <a:r>
              <a:rPr lang="en-US" sz="2585" dirty="0"/>
              <a:t>Identify the </a:t>
            </a:r>
            <a:r>
              <a:rPr lang="en-US" sz="2585" dirty="0" err="1"/>
              <a:t>Govt’s</a:t>
            </a:r>
            <a:r>
              <a:rPr lang="en-US" sz="2585" dirty="0"/>
              <a:t> Project Manager at the beginning of procurement and involve him/her throughout procurement process</a:t>
            </a:r>
          </a:p>
          <a:p>
            <a:pPr algn="just">
              <a:lnSpc>
                <a:spcPct val="90000"/>
              </a:lnSpc>
              <a:defRPr/>
            </a:pPr>
            <a:r>
              <a:rPr lang="en-US" sz="2585" dirty="0"/>
              <a:t>Include damages in the contract for failure to comply with time-critical performance measures</a:t>
            </a:r>
          </a:p>
          <a:p>
            <a:pPr algn="just">
              <a:lnSpc>
                <a:spcPct val="90000"/>
              </a:lnSpc>
              <a:defRPr/>
            </a:pPr>
            <a:r>
              <a:rPr lang="en-US" sz="2585" dirty="0"/>
              <a:t>Include incentive/disincentive clauses for exceeding or for failure to meet performance measures</a:t>
            </a:r>
          </a:p>
          <a:p>
            <a:pPr algn="just">
              <a:lnSpc>
                <a:spcPct val="90000"/>
              </a:lnSpc>
              <a:defRPr/>
            </a:pPr>
            <a:r>
              <a:rPr lang="en-US" sz="2585" dirty="0"/>
              <a:t>Share positive results with politicians, the public, and the press</a:t>
            </a:r>
          </a:p>
        </p:txBody>
      </p:sp>
      <p:sp>
        <p:nvSpPr>
          <p:cNvPr id="44036" name="Slide Number Placeholder 3"/>
          <p:cNvSpPr>
            <a:spLocks noGrp="1" noChangeArrowheads="1"/>
          </p:cNvSpPr>
          <p:nvPr>
            <p:ph type="sldNum" sz="quarter" idx="4294967295"/>
          </p:nvPr>
        </p:nvSpPr>
        <p:spPr>
          <a:xfrm>
            <a:off x="0" y="0"/>
            <a:ext cx="0" cy="0"/>
          </a:xfrm>
          <a:prstGeom prst="rect">
            <a:avLst/>
          </a:prstGeom>
          <a:noFill/>
        </p:spPr>
        <p:txBody>
          <a:bodyPr anchor="t"/>
          <a:lstStyle/>
          <a:p>
            <a:pPr algn="l" eaLnBrk="0" hangingPunct="0"/>
            <a:r>
              <a:rPr lang="en-US" sz="1800" dirty="0">
                <a:latin typeface="Arial" charset="0"/>
              </a:rPr>
              <a:t> </a:t>
            </a:r>
          </a:p>
        </p:txBody>
      </p:sp>
    </p:spTree>
    <p:extLst>
      <p:ext uri="{BB962C8B-B14F-4D97-AF65-F5344CB8AC3E}">
        <p14:creationId xmlns:p14="http://schemas.microsoft.com/office/powerpoint/2010/main" xmlns="" val="112817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 xmlns:a16="http://schemas.microsoft.com/office/drawing/2014/main" id="{B4B44202-12F3-42DA-B2BF-7BB55F0822C6}"/>
              </a:ext>
            </a:extLst>
          </p:cNvPr>
          <p:cNvSpPr>
            <a:spLocks noGrp="1" noChangeArrowheads="1"/>
          </p:cNvSpPr>
          <p:nvPr>
            <p:ph type="title"/>
          </p:nvPr>
        </p:nvSpPr>
        <p:spPr>
          <a:xfrm>
            <a:off x="1600200" y="76200"/>
            <a:ext cx="7086600" cy="919163"/>
          </a:xfrm>
          <a:solidFill>
            <a:schemeClr val="bg1"/>
          </a:solidFill>
        </p:spPr>
        <p:txBody>
          <a:bodyPr>
            <a:normAutofit/>
          </a:bodyPr>
          <a:lstStyle/>
          <a:p>
            <a:r>
              <a:rPr lang="en-US" altLang="en-US" sz="3200" b="1" u="sng" dirty="0"/>
              <a:t>Discussion Questions:</a:t>
            </a:r>
          </a:p>
        </p:txBody>
      </p:sp>
      <p:sp>
        <p:nvSpPr>
          <p:cNvPr id="81923" name="Content Placeholder 2">
            <a:extLst>
              <a:ext uri="{FF2B5EF4-FFF2-40B4-BE49-F238E27FC236}">
                <a16:creationId xmlns="" xmlns:a16="http://schemas.microsoft.com/office/drawing/2014/main" id="{80EC3EAC-2B89-4490-BA97-899E7EA5DDF6}"/>
              </a:ext>
            </a:extLst>
          </p:cNvPr>
          <p:cNvSpPr>
            <a:spLocks noGrp="1" noChangeArrowheads="1"/>
          </p:cNvSpPr>
          <p:nvPr>
            <p:ph idx="1"/>
          </p:nvPr>
        </p:nvSpPr>
        <p:spPr>
          <a:xfrm>
            <a:off x="609600" y="1547887"/>
            <a:ext cx="7962280" cy="4578276"/>
          </a:xfrm>
        </p:spPr>
        <p:txBody>
          <a:bodyPr>
            <a:normAutofit/>
          </a:bodyPr>
          <a:lstStyle/>
          <a:p>
            <a:pPr algn="just"/>
            <a:r>
              <a:rPr lang="en-US" altLang="en-US" sz="2800" dirty="0"/>
              <a:t>PPP Feasibility Studies can take a long time to prepare and complete. What the Biggest challenges to efficient completion of PPP Feasibility Studies in Tanzania?</a:t>
            </a:r>
          </a:p>
          <a:p>
            <a:pPr algn="just"/>
            <a:r>
              <a:rPr lang="en-US" altLang="en-US" sz="2800" dirty="0"/>
              <a:t>When PPP Consultants &amp; Transaction Advisors are used in Tanzania to complete feasibility studies, what are the most important techniques to overseeing and managing them effectively?</a:t>
            </a:r>
          </a:p>
          <a:p>
            <a:endParaRPr lang="en-US" altLang="en-US" sz="2800" dirty="0"/>
          </a:p>
        </p:txBody>
      </p:sp>
      <p:sp>
        <p:nvSpPr>
          <p:cNvPr id="81924" name="Slide Number Placeholder 3">
            <a:extLst>
              <a:ext uri="{FF2B5EF4-FFF2-40B4-BE49-F238E27FC236}">
                <a16:creationId xmlns="" xmlns:a16="http://schemas.microsoft.com/office/drawing/2014/main" id="{A3011F64-6FE8-4DB2-BD8B-D199777DD398}"/>
              </a:ext>
            </a:extLst>
          </p:cNvPr>
          <p:cNvSpPr>
            <a:spLocks noGrp="1" noChangeArrowheads="1"/>
          </p:cNvSpPr>
          <p:nvPr>
            <p:ph type="sldNum" sz="quarter" idx="4294967295"/>
          </p:nvPr>
        </p:nvSpPr>
        <p:spPr>
          <a:xfrm>
            <a:off x="457200" y="6243638"/>
            <a:ext cx="24384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B8E48728-DB56-4CB1-8B80-49B7BA763272}" type="slidenum">
              <a:rPr lang="en-US" altLang="en-US" smtClean="0">
                <a:latin typeface="Garamond" panose="02020404030301010803" pitchFamily="18" charset="0"/>
              </a:rPr>
              <a:pPr algn="l"/>
              <a:t>2</a:t>
            </a:fld>
            <a:endParaRPr lang="en-US" altLang="en-US">
              <a:latin typeface="Garamond" panose="02020404030301010803" pitchFamily="18" charset="0"/>
            </a:endParaRPr>
          </a:p>
        </p:txBody>
      </p:sp>
    </p:spTree>
    <p:extLst>
      <p:ext uri="{BB962C8B-B14F-4D97-AF65-F5344CB8AC3E}">
        <p14:creationId xmlns:p14="http://schemas.microsoft.com/office/powerpoint/2010/main" xmlns="" val="80500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579438" y="263525"/>
            <a:ext cx="6451600" cy="904875"/>
          </a:xfrm>
          <a:ln>
            <a:noFill/>
          </a:ln>
        </p:spPr>
        <p:txBody>
          <a:bodyPr lIns="84406" tIns="42203" rIns="84406" bIns="42203" rtlCol="0">
            <a:normAutofit fontScale="90000"/>
          </a:bodyPr>
          <a:lstStyle/>
          <a:p>
            <a:pPr algn="ctr">
              <a:defRPr/>
            </a:pPr>
            <a:r>
              <a:rPr sz="2954" b="1"/>
              <a:t>VMS &amp; Growth of PPPs for Road &amp; Transport Asset Maintenance Market</a:t>
            </a:r>
          </a:p>
        </p:txBody>
      </p:sp>
      <p:sp>
        <p:nvSpPr>
          <p:cNvPr id="287747" name="Rectangle 3"/>
          <p:cNvSpPr>
            <a:spLocks noGrp="1" noChangeArrowheads="1"/>
          </p:cNvSpPr>
          <p:nvPr>
            <p:ph idx="1"/>
          </p:nvPr>
        </p:nvSpPr>
        <p:spPr>
          <a:xfrm>
            <a:off x="285750" y="1530350"/>
            <a:ext cx="8582025" cy="4337050"/>
          </a:xfrm>
          <a:solidFill>
            <a:srgbClr val="FFFFFF"/>
          </a:solidFill>
          <a:ln>
            <a:noFill/>
          </a:ln>
        </p:spPr>
        <p:txBody>
          <a:bodyPr lIns="84406" tIns="42203" rIns="84406" bIns="42203" rtlCol="0">
            <a:normAutofit/>
          </a:bodyPr>
          <a:lstStyle/>
          <a:p>
            <a:pPr algn="just">
              <a:lnSpc>
                <a:spcPct val="90000"/>
              </a:lnSpc>
              <a:defRPr/>
            </a:pPr>
            <a:r>
              <a:rPr lang="en-US" sz="2800" dirty="0"/>
              <a:t>VMS launched in 1996, based in Richmond, VA</a:t>
            </a:r>
          </a:p>
          <a:p>
            <a:pPr algn="just">
              <a:lnSpc>
                <a:spcPct val="90000"/>
              </a:lnSpc>
              <a:defRPr/>
            </a:pPr>
            <a:r>
              <a:rPr lang="en-US" sz="2800" dirty="0"/>
              <a:t>First PPP Contract: Virginia </a:t>
            </a:r>
            <a:r>
              <a:rPr lang="en-US" sz="2800" dirty="0" err="1"/>
              <a:t>DoT’s</a:t>
            </a:r>
            <a:r>
              <a:rPr lang="en-US" sz="2800" dirty="0"/>
              <a:t> Interstate Highway Asset Management Contract</a:t>
            </a:r>
          </a:p>
          <a:p>
            <a:pPr algn="just">
              <a:lnSpc>
                <a:spcPct val="90000"/>
              </a:lnSpc>
              <a:defRPr/>
            </a:pPr>
            <a:r>
              <a:rPr lang="en-US" sz="2800" dirty="0"/>
              <a:t>Similar Highway Asset Management Contracts for State </a:t>
            </a:r>
            <a:r>
              <a:rPr lang="en-US" sz="2800" dirty="0" err="1"/>
              <a:t>DoTs</a:t>
            </a:r>
            <a:r>
              <a:rPr lang="en-US" sz="2800" dirty="0"/>
              <a:t> in Alaska, Texas, Oklahoma, Florida, etc.</a:t>
            </a:r>
          </a:p>
          <a:p>
            <a:pPr algn="just">
              <a:lnSpc>
                <a:spcPct val="90000"/>
              </a:lnSpc>
              <a:defRPr/>
            </a:pPr>
            <a:r>
              <a:rPr lang="en-US" sz="2800" dirty="0"/>
              <a:t>By 2000, VMS Inc. was 10</a:t>
            </a:r>
            <a:r>
              <a:rPr lang="en-US" sz="2800" baseline="30000" dirty="0"/>
              <a:t>th</a:t>
            </a:r>
            <a:r>
              <a:rPr lang="en-US" sz="2800" dirty="0"/>
              <a:t> Fasting Growing Company in the USA (by </a:t>
            </a:r>
            <a:r>
              <a:rPr lang="en-US" sz="2800" i="1" dirty="0"/>
              <a:t>Inc. Magazine</a:t>
            </a:r>
            <a:r>
              <a:rPr lang="en-US" sz="2800" dirty="0"/>
              <a:t>)</a:t>
            </a:r>
          </a:p>
        </p:txBody>
      </p:sp>
      <p:sp>
        <p:nvSpPr>
          <p:cNvPr id="43012" name="Slide Number Placeholder 3"/>
          <p:cNvSpPr>
            <a:spLocks noGrp="1" noChangeArrowheads="1"/>
          </p:cNvSpPr>
          <p:nvPr>
            <p:ph type="sldNum" sz="quarter" idx="4294967295"/>
          </p:nvPr>
        </p:nvSpPr>
        <p:spPr>
          <a:xfrm>
            <a:off x="0" y="0"/>
            <a:ext cx="0" cy="0"/>
          </a:xfrm>
          <a:prstGeom prst="rect">
            <a:avLst/>
          </a:prstGeom>
          <a:noFill/>
        </p:spPr>
        <p:txBody>
          <a:bodyPr anchor="t"/>
          <a:lstStyle/>
          <a:p>
            <a:pPr algn="l" eaLnBrk="0" hangingPunct="0"/>
            <a:r>
              <a:rPr lang="en-US" sz="1800" dirty="0">
                <a:latin typeface="Arial" charset="0"/>
              </a:rPr>
              <a:t> </a:t>
            </a:r>
          </a:p>
          <a:p>
            <a:pPr algn="l" eaLnBrk="0" hangingPunct="0"/>
            <a:endParaRPr lang="en-US" sz="1800" dirty="0">
              <a:latin typeface="Arial" charset="0"/>
            </a:endParaRPr>
          </a:p>
        </p:txBody>
      </p:sp>
    </p:spTree>
    <p:extLst>
      <p:ext uri="{BB962C8B-B14F-4D97-AF65-F5344CB8AC3E}">
        <p14:creationId xmlns:p14="http://schemas.microsoft.com/office/powerpoint/2010/main" xmlns="" val="195317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849313" y="344488"/>
            <a:ext cx="6756400" cy="633412"/>
          </a:xfrm>
          <a:ln>
            <a:noFill/>
          </a:ln>
        </p:spPr>
        <p:txBody>
          <a:bodyPr lIns="84406" tIns="42203" rIns="84406" bIns="42203" rtlCol="0">
            <a:noAutofit/>
          </a:bodyPr>
          <a:lstStyle/>
          <a:p>
            <a:pPr>
              <a:defRPr/>
            </a:pPr>
            <a:r>
              <a:rPr sz="3692" b="1" u="sng"/>
              <a:t>How VMS Controls Costs:</a:t>
            </a:r>
          </a:p>
        </p:txBody>
      </p:sp>
      <p:sp>
        <p:nvSpPr>
          <p:cNvPr id="286723" name="Rectangle 3"/>
          <p:cNvSpPr>
            <a:spLocks noGrp="1" noChangeArrowheads="1"/>
          </p:cNvSpPr>
          <p:nvPr>
            <p:ph idx="1"/>
          </p:nvPr>
        </p:nvSpPr>
        <p:spPr>
          <a:xfrm>
            <a:off x="185738" y="1036638"/>
            <a:ext cx="8958262" cy="5203825"/>
          </a:xfrm>
          <a:solidFill>
            <a:schemeClr val="bg1"/>
          </a:solidFill>
          <a:ln>
            <a:noFill/>
          </a:ln>
        </p:spPr>
        <p:txBody>
          <a:bodyPr lIns="84406" tIns="42203" rIns="84406" bIns="42203" rtlCol="0">
            <a:noAutofit/>
          </a:bodyPr>
          <a:lstStyle/>
          <a:p>
            <a:pPr algn="just">
              <a:lnSpc>
                <a:spcPct val="90000"/>
              </a:lnSpc>
              <a:defRPr/>
            </a:pPr>
            <a:r>
              <a:rPr lang="en-US" sz="2031" dirty="0"/>
              <a:t>70% of work is contracted-out to local DC firms; VMS itself performs 30%</a:t>
            </a:r>
          </a:p>
          <a:p>
            <a:pPr algn="just">
              <a:lnSpc>
                <a:spcPct val="90000"/>
              </a:lnSpc>
              <a:defRPr/>
            </a:pPr>
            <a:r>
              <a:rPr lang="en-US" sz="2031" dirty="0"/>
              <a:t>VMS is </a:t>
            </a:r>
            <a:r>
              <a:rPr lang="en-US" sz="2031" b="1" u="sng" dirty="0"/>
              <a:t>not</a:t>
            </a:r>
            <a:r>
              <a:rPr lang="en-US" sz="2031" dirty="0"/>
              <a:t> required to follow lengthy, costly &amp; bureaucratic public procurement regulations</a:t>
            </a:r>
          </a:p>
          <a:p>
            <a:pPr algn="just">
              <a:lnSpc>
                <a:spcPct val="90000"/>
              </a:lnSpc>
              <a:defRPr/>
            </a:pPr>
            <a:r>
              <a:rPr lang="en-US" sz="2031" dirty="0"/>
              <a:t>“Just in Time” Maintenance:</a:t>
            </a:r>
          </a:p>
          <a:p>
            <a:pPr lvl="1" algn="just">
              <a:lnSpc>
                <a:spcPct val="90000"/>
              </a:lnSpc>
              <a:defRPr/>
            </a:pPr>
            <a:r>
              <a:rPr lang="en-US" sz="2031" dirty="0"/>
              <a:t>Engages multiple sub-contractors</a:t>
            </a:r>
          </a:p>
          <a:p>
            <a:pPr lvl="1" algn="just">
              <a:lnSpc>
                <a:spcPct val="90000"/>
              </a:lnSpc>
              <a:defRPr/>
            </a:pPr>
            <a:r>
              <a:rPr lang="en-US" sz="2031" dirty="0"/>
              <a:t>Lower price through competition</a:t>
            </a:r>
          </a:p>
          <a:p>
            <a:pPr lvl="1" algn="just">
              <a:lnSpc>
                <a:spcPct val="90000"/>
              </a:lnSpc>
              <a:defRPr/>
            </a:pPr>
            <a:r>
              <a:rPr lang="en-US" sz="2031" dirty="0"/>
              <a:t>Increases costs only when needed</a:t>
            </a:r>
          </a:p>
          <a:p>
            <a:pPr lvl="1" algn="just">
              <a:lnSpc>
                <a:spcPct val="90000"/>
              </a:lnSpc>
              <a:defRPr/>
            </a:pPr>
            <a:r>
              <a:rPr lang="en-US" sz="2031" dirty="0"/>
              <a:t>No carrying costs for downtime</a:t>
            </a:r>
          </a:p>
          <a:p>
            <a:pPr algn="just">
              <a:lnSpc>
                <a:spcPct val="90000"/>
              </a:lnSpc>
              <a:defRPr/>
            </a:pPr>
            <a:r>
              <a:rPr lang="en-US" sz="2031" dirty="0"/>
              <a:t>Management Systems:</a:t>
            </a:r>
          </a:p>
          <a:p>
            <a:pPr lvl="1" algn="just">
              <a:lnSpc>
                <a:spcPct val="90000"/>
              </a:lnSpc>
              <a:defRPr/>
            </a:pPr>
            <a:r>
              <a:rPr lang="en-US" sz="2031" dirty="0"/>
              <a:t>Proprietary VMS system controls planning, delivery, &amp; evaluation of all work</a:t>
            </a:r>
          </a:p>
          <a:p>
            <a:pPr algn="just">
              <a:lnSpc>
                <a:spcPct val="90000"/>
              </a:lnSpc>
              <a:defRPr/>
            </a:pPr>
            <a:r>
              <a:rPr lang="en-US" sz="2031" dirty="0"/>
              <a:t>Investment Orientation:</a:t>
            </a:r>
          </a:p>
          <a:p>
            <a:pPr lvl="1" algn="just">
              <a:lnSpc>
                <a:spcPct val="90000"/>
              </a:lnSpc>
              <a:defRPr/>
            </a:pPr>
            <a:r>
              <a:rPr lang="en-US" sz="2031" dirty="0"/>
              <a:t>All road rehabilitation project investments are designed &amp; implemented to achieve operating &amp; maintenance cost savings</a:t>
            </a:r>
          </a:p>
        </p:txBody>
      </p:sp>
      <p:sp>
        <p:nvSpPr>
          <p:cNvPr id="41988" name="Slide Number Placeholder 3"/>
          <p:cNvSpPr>
            <a:spLocks noGrp="1" noChangeArrowheads="1"/>
          </p:cNvSpPr>
          <p:nvPr>
            <p:ph type="sldNum" sz="quarter" idx="4294967295"/>
          </p:nvPr>
        </p:nvSpPr>
        <p:spPr>
          <a:xfrm>
            <a:off x="0" y="0"/>
            <a:ext cx="0" cy="0"/>
          </a:xfrm>
          <a:prstGeom prst="rect">
            <a:avLst/>
          </a:prstGeom>
          <a:noFill/>
        </p:spPr>
        <p:txBody>
          <a:bodyPr anchor="t"/>
          <a:lstStyle/>
          <a:p>
            <a:pPr algn="l" eaLnBrk="0" hangingPunct="0"/>
            <a:r>
              <a:rPr lang="en-US" sz="1800" dirty="0">
                <a:latin typeface="Arial" charset="0"/>
              </a:rPr>
              <a:t> </a:t>
            </a:r>
          </a:p>
        </p:txBody>
      </p:sp>
    </p:spTree>
    <p:extLst>
      <p:ext uri="{BB962C8B-B14F-4D97-AF65-F5344CB8AC3E}">
        <p14:creationId xmlns:p14="http://schemas.microsoft.com/office/powerpoint/2010/main" xmlns="" val="263110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22275" y="404813"/>
            <a:ext cx="6808788" cy="763587"/>
          </a:xfrm>
          <a:ln>
            <a:noFill/>
          </a:ln>
        </p:spPr>
        <p:txBody>
          <a:bodyPr lIns="84406" tIns="42203" rIns="84406" bIns="42203" rtlCol="0">
            <a:normAutofit/>
          </a:bodyPr>
          <a:lstStyle/>
          <a:p>
            <a:pPr>
              <a:defRPr/>
            </a:pPr>
            <a:r>
              <a:rPr sz="3323" b="1" dirty="0"/>
              <a:t>PPP Contract Results</a:t>
            </a:r>
          </a:p>
        </p:txBody>
      </p:sp>
      <p:sp>
        <p:nvSpPr>
          <p:cNvPr id="285699" name="Rectangle 3"/>
          <p:cNvSpPr>
            <a:spLocks noGrp="1" noChangeArrowheads="1"/>
          </p:cNvSpPr>
          <p:nvPr>
            <p:ph idx="1"/>
          </p:nvPr>
        </p:nvSpPr>
        <p:spPr>
          <a:xfrm>
            <a:off x="384175" y="1458913"/>
            <a:ext cx="8640763" cy="4140609"/>
          </a:xfrm>
          <a:solidFill>
            <a:srgbClr val="FFFFFF"/>
          </a:solidFill>
          <a:ln>
            <a:noFill/>
          </a:ln>
        </p:spPr>
        <p:txBody>
          <a:bodyPr lIns="84406" tIns="42203" rIns="84406" bIns="42203" rtlCol="0">
            <a:noAutofit/>
          </a:bodyPr>
          <a:lstStyle/>
          <a:p>
            <a:pPr algn="just">
              <a:defRPr/>
            </a:pPr>
            <a:r>
              <a:rPr lang="en-US" sz="3323" dirty="0"/>
              <a:t>Estimated Value for Money (</a:t>
            </a:r>
            <a:r>
              <a:rPr lang="en-US" sz="3323" dirty="0" err="1"/>
              <a:t>VfM</a:t>
            </a:r>
            <a:r>
              <a:rPr lang="en-US" sz="3323" dirty="0"/>
              <a:t>) savings of 15 – 20% for Govt.</a:t>
            </a:r>
          </a:p>
          <a:p>
            <a:pPr algn="just">
              <a:defRPr/>
            </a:pPr>
            <a:r>
              <a:rPr lang="en-US" sz="3323" dirty="0"/>
              <a:t>Lower maintenance costs</a:t>
            </a:r>
          </a:p>
          <a:p>
            <a:pPr algn="just">
              <a:defRPr/>
            </a:pPr>
            <a:r>
              <a:rPr lang="en-US" sz="3323" dirty="0"/>
              <a:t>Higher levels of service</a:t>
            </a:r>
          </a:p>
          <a:p>
            <a:pPr algn="just">
              <a:defRPr/>
            </a:pPr>
            <a:r>
              <a:rPr lang="en-US" sz="3323" dirty="0"/>
              <a:t>Assured outcomes (force of a clear contract)</a:t>
            </a:r>
          </a:p>
          <a:p>
            <a:pPr algn="just">
              <a:defRPr/>
            </a:pPr>
            <a:r>
              <a:rPr lang="en-US" sz="3323" dirty="0"/>
              <a:t>Entire backlog of roadway maintenance eliminated</a:t>
            </a:r>
          </a:p>
          <a:p>
            <a:pPr>
              <a:defRPr/>
            </a:pPr>
            <a:endParaRPr lang="en-US" sz="3323" dirty="0"/>
          </a:p>
        </p:txBody>
      </p:sp>
      <p:sp>
        <p:nvSpPr>
          <p:cNvPr id="40964" name="Slide Number Placeholder 3"/>
          <p:cNvSpPr>
            <a:spLocks noGrp="1" noChangeArrowheads="1"/>
          </p:cNvSpPr>
          <p:nvPr>
            <p:ph type="sldNum" sz="quarter" idx="4294967295"/>
          </p:nvPr>
        </p:nvSpPr>
        <p:spPr>
          <a:xfrm>
            <a:off x="0" y="0"/>
            <a:ext cx="0" cy="0"/>
          </a:xfrm>
          <a:prstGeom prst="rect">
            <a:avLst/>
          </a:prstGeom>
          <a:noFill/>
        </p:spPr>
        <p:txBody>
          <a:bodyPr anchor="t"/>
          <a:lstStyle/>
          <a:p>
            <a:pPr algn="l" eaLnBrk="0" hangingPunct="0"/>
            <a:r>
              <a:rPr lang="en-US" sz="1800" dirty="0">
                <a:latin typeface="Arial" charset="0"/>
              </a:rPr>
              <a:t> </a:t>
            </a:r>
          </a:p>
        </p:txBody>
      </p:sp>
    </p:spTree>
    <p:extLst>
      <p:ext uri="{BB962C8B-B14F-4D97-AF65-F5344CB8AC3E}">
        <p14:creationId xmlns:p14="http://schemas.microsoft.com/office/powerpoint/2010/main" xmlns="" val="150854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2"/>
          <a:srcRect/>
          <a:stretch>
            <a:fillRect/>
          </a:stretch>
        </p:blipFill>
        <p:spPr bwMode="auto">
          <a:xfrm>
            <a:off x="76200" y="1521428"/>
            <a:ext cx="8915400" cy="3624966"/>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121366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a:srcRect/>
          <a:stretch>
            <a:fillRect/>
          </a:stretch>
        </p:blipFill>
        <p:spPr bwMode="auto">
          <a:xfrm>
            <a:off x="0" y="1032423"/>
            <a:ext cx="8839200" cy="5357812"/>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66331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a:srcRect/>
          <a:stretch>
            <a:fillRect/>
          </a:stretch>
        </p:blipFill>
        <p:spPr bwMode="auto">
          <a:xfrm>
            <a:off x="152400" y="152400"/>
            <a:ext cx="8839200" cy="6082145"/>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39658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2"/>
          <a:srcRect/>
          <a:stretch>
            <a:fillRect/>
          </a:stretch>
        </p:blipFill>
        <p:spPr bwMode="auto">
          <a:xfrm>
            <a:off x="152400" y="990600"/>
            <a:ext cx="8893175" cy="468153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98552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2"/>
          <a:srcRect/>
          <a:stretch>
            <a:fillRect/>
          </a:stretch>
        </p:blipFill>
        <p:spPr bwMode="auto">
          <a:xfrm>
            <a:off x="160338" y="340426"/>
            <a:ext cx="8831262" cy="565661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59586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2"/>
          <a:srcRect/>
          <a:stretch>
            <a:fillRect/>
          </a:stretch>
        </p:blipFill>
        <p:spPr bwMode="auto">
          <a:xfrm>
            <a:off x="76200" y="228600"/>
            <a:ext cx="8985250" cy="589906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418703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a:srcRect/>
          <a:stretch>
            <a:fillRect/>
          </a:stretch>
        </p:blipFill>
        <p:spPr bwMode="auto">
          <a:xfrm>
            <a:off x="381000" y="95250"/>
            <a:ext cx="8610600" cy="5984916"/>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25195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a:extLst>
              <a:ext uri="{FF2B5EF4-FFF2-40B4-BE49-F238E27FC236}">
                <a16:creationId xmlns="" xmlns:a16="http://schemas.microsoft.com/office/drawing/2014/main" id="{85602D9D-4749-436E-B5C5-624B74B16D70}"/>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088EEA34-DC2E-4E53-BF83-D47ACE2B30C2}" type="slidenum">
              <a:rPr lang="en-US" altLang="en-US" smtClean="0">
                <a:latin typeface="Times New Roman" panose="02020603050405020304" pitchFamily="18" charset="0"/>
                <a:cs typeface="Times New Roman" panose="02020603050405020304" pitchFamily="18" charset="0"/>
              </a:rPr>
              <a:pPr algn="l"/>
              <a:t>3</a:t>
            </a:fld>
            <a:endParaRPr lang="en-US" altLang="en-US">
              <a:latin typeface="Times New Roman" panose="02020603050405020304" pitchFamily="18" charset="0"/>
              <a:cs typeface="Times New Roman" panose="02020603050405020304" pitchFamily="18" charset="0"/>
            </a:endParaRPr>
          </a:p>
        </p:txBody>
      </p:sp>
      <p:sp>
        <p:nvSpPr>
          <p:cNvPr id="5122" name="Rectangle 2">
            <a:extLst>
              <a:ext uri="{FF2B5EF4-FFF2-40B4-BE49-F238E27FC236}">
                <a16:creationId xmlns="" xmlns:a16="http://schemas.microsoft.com/office/drawing/2014/main" id="{03C95764-049E-4AD8-855D-443D5527B8E8}"/>
              </a:ext>
            </a:extLst>
          </p:cNvPr>
          <p:cNvSpPr>
            <a:spLocks noGrp="1" noChangeArrowheads="1"/>
          </p:cNvSpPr>
          <p:nvPr>
            <p:ph type="title"/>
          </p:nvPr>
        </p:nvSpPr>
        <p:spPr>
          <a:xfrm>
            <a:off x="595270" y="304800"/>
            <a:ext cx="7169690" cy="1143000"/>
          </a:xfrm>
          <a:solidFill>
            <a:schemeClr val="bg1"/>
          </a:solidFill>
        </p:spPr>
        <p:txBody>
          <a:bodyPr>
            <a:normAutofit fontScale="90000"/>
          </a:bodyPr>
          <a:lstStyle/>
          <a:p>
            <a:pPr algn="ctr" eaLnBrk="1" hangingPunct="1">
              <a:defRPr/>
            </a:pPr>
            <a:r>
              <a:rPr sz="4000" b="1" dirty="0">
                <a:effectLst>
                  <a:outerShdw blurRad="38100" dist="38100" dir="2700000" algn="tl">
                    <a:srgbClr val="C0C0C0"/>
                  </a:outerShdw>
                </a:effectLst>
              </a:rPr>
              <a:t>Bucharest Water Concession – Lessons Learned</a:t>
            </a:r>
          </a:p>
        </p:txBody>
      </p:sp>
      <p:sp>
        <p:nvSpPr>
          <p:cNvPr id="29700" name="Rectangle 3">
            <a:extLst>
              <a:ext uri="{FF2B5EF4-FFF2-40B4-BE49-F238E27FC236}">
                <a16:creationId xmlns="" xmlns:a16="http://schemas.microsoft.com/office/drawing/2014/main" id="{D8AEE50C-B5EF-4C35-AC3D-808E0B652B2C}"/>
              </a:ext>
            </a:extLst>
          </p:cNvPr>
          <p:cNvSpPr>
            <a:spLocks noGrp="1" noChangeArrowheads="1"/>
          </p:cNvSpPr>
          <p:nvPr>
            <p:ph type="body" idx="1"/>
          </p:nvPr>
        </p:nvSpPr>
        <p:spPr>
          <a:xfrm>
            <a:off x="304800" y="1524000"/>
            <a:ext cx="8610600" cy="4368800"/>
          </a:xfrm>
        </p:spPr>
        <p:txBody>
          <a:bodyPr>
            <a:normAutofit/>
          </a:bodyPr>
          <a:lstStyle/>
          <a:p>
            <a:pPr>
              <a:defRPr/>
            </a:pPr>
            <a:r>
              <a:rPr lang="en-US" sz="2800" dirty="0"/>
              <a:t>El </a:t>
            </a:r>
            <a:r>
              <a:rPr lang="en-US" sz="2800" dirty="0" err="1"/>
              <a:t>Pliego</a:t>
            </a:r>
            <a:r>
              <a:rPr lang="en-US" sz="2800" dirty="0"/>
              <a:t> Method:  </a:t>
            </a:r>
          </a:p>
          <a:p>
            <a:pPr lvl="1">
              <a:defRPr/>
            </a:pPr>
            <a:r>
              <a:rPr lang="en-US" sz="2400" dirty="0"/>
              <a:t>No protests </a:t>
            </a:r>
          </a:p>
          <a:p>
            <a:pPr lvl="1">
              <a:defRPr/>
            </a:pPr>
            <a:r>
              <a:rPr lang="en-US" sz="2400" dirty="0"/>
              <a:t>26 months from mobilization to award</a:t>
            </a:r>
          </a:p>
          <a:p>
            <a:pPr>
              <a:defRPr/>
            </a:pPr>
            <a:r>
              <a:rPr lang="en-US" sz="2800" dirty="0"/>
              <a:t>Requires investing more time and money in developing clear, measureable required service standards and full concession contract “up-front”</a:t>
            </a:r>
          </a:p>
          <a:p>
            <a:pPr>
              <a:defRPr/>
            </a:pPr>
            <a:r>
              <a:rPr lang="en-US" sz="2800" dirty="0"/>
              <a:t>Clearly define, in advance, any restrictions to increases in real tariff</a:t>
            </a:r>
          </a:p>
          <a:p>
            <a:pPr>
              <a:defRPr/>
            </a:pPr>
            <a:r>
              <a:rPr lang="en-US" sz="2800" dirty="0"/>
              <a:t>Link approval of tariff increases with attainment of pre-defined levels of service</a:t>
            </a:r>
          </a:p>
          <a:p>
            <a:pPr>
              <a:defRPr/>
            </a:pPr>
            <a:endParaRPr lang="en-US" dirty="0"/>
          </a:p>
        </p:txBody>
      </p:sp>
    </p:spTree>
    <p:extLst>
      <p:ext uri="{BB962C8B-B14F-4D97-AF65-F5344CB8AC3E}">
        <p14:creationId xmlns:p14="http://schemas.microsoft.com/office/powerpoint/2010/main" xmlns="" val="56200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609600"/>
            <a:ext cx="7772400" cy="1117600"/>
          </a:xfrm>
          <a:solidFill>
            <a:srgbClr val="FFFFFF"/>
          </a:solidFill>
          <a:ln>
            <a:solidFill>
              <a:srgbClr val="000000"/>
            </a:solidFill>
          </a:ln>
        </p:spPr>
        <p:txBody>
          <a:bodyPr/>
          <a:lstStyle/>
          <a:p>
            <a:endParaRPr lang="en-US" altLang="en-US"/>
          </a:p>
        </p:txBody>
      </p:sp>
      <p:pic>
        <p:nvPicPr>
          <p:cNvPr id="31748" name="Picture 3"/>
          <p:cNvPicPr>
            <a:picLocks noChangeAspect="1" noChangeArrowheads="1"/>
          </p:cNvPicPr>
          <p:nvPr/>
        </p:nvPicPr>
        <p:blipFill>
          <a:blip r:embed="rId2"/>
          <a:srcRect/>
          <a:stretch>
            <a:fillRect/>
          </a:stretch>
        </p:blipFill>
        <p:spPr bwMode="auto">
          <a:xfrm>
            <a:off x="228600" y="76201"/>
            <a:ext cx="8567738" cy="6039592"/>
          </a:xfrm>
          <a:prstGeom prst="rect">
            <a:avLst/>
          </a:prstGeom>
          <a:noFill/>
          <a:ln w="28575">
            <a:solidFill>
              <a:schemeClr val="tx1"/>
            </a:solidFill>
            <a:miter lim="800000"/>
            <a:headEnd/>
            <a:tailEnd/>
          </a:ln>
        </p:spPr>
      </p:pic>
    </p:spTree>
    <p:extLst>
      <p:ext uri="{BB962C8B-B14F-4D97-AF65-F5344CB8AC3E}">
        <p14:creationId xmlns:p14="http://schemas.microsoft.com/office/powerpoint/2010/main" xmlns="" val="3827946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28600" y="152400"/>
            <a:ext cx="6914633" cy="1371600"/>
          </a:xfrm>
          <a:solidFill>
            <a:schemeClr val="bg1"/>
          </a:solidFill>
          <a:ln>
            <a:noFill/>
          </a:ln>
        </p:spPr>
        <p:txBody>
          <a:bodyPr>
            <a:normAutofit/>
          </a:bodyPr>
          <a:lstStyle/>
          <a:p>
            <a:r>
              <a:rPr lang="en-US" altLang="en-US" sz="3600" b="1" dirty="0">
                <a:solidFill>
                  <a:srgbClr val="CC0000"/>
                </a:solidFill>
              </a:rPr>
              <a:t>Performance-Based Roadway Asset Preservation Contract</a:t>
            </a:r>
          </a:p>
        </p:txBody>
      </p:sp>
      <p:sp>
        <p:nvSpPr>
          <p:cNvPr id="29700" name="Rectangle 3"/>
          <p:cNvSpPr>
            <a:spLocks noGrp="1" noChangeArrowheads="1"/>
          </p:cNvSpPr>
          <p:nvPr>
            <p:ph type="body" idx="1"/>
          </p:nvPr>
        </p:nvSpPr>
        <p:spPr>
          <a:xfrm>
            <a:off x="228600" y="1473200"/>
            <a:ext cx="8686800" cy="4470400"/>
          </a:xfrm>
          <a:solidFill>
            <a:srgbClr val="FFFFFF"/>
          </a:solidFill>
          <a:ln>
            <a:noFill/>
          </a:ln>
        </p:spPr>
        <p:txBody>
          <a:bodyPr>
            <a:normAutofit lnSpcReduction="10000"/>
          </a:bodyPr>
          <a:lstStyle/>
          <a:p>
            <a:pPr algn="just">
              <a:lnSpc>
                <a:spcPct val="90000"/>
              </a:lnSpc>
            </a:pPr>
            <a:r>
              <a:rPr lang="en-US" altLang="en-US" sz="2200" dirty="0"/>
              <a:t>Contract executed: June, 2000</a:t>
            </a:r>
          </a:p>
          <a:p>
            <a:pPr algn="just">
              <a:lnSpc>
                <a:spcPct val="90000"/>
              </a:lnSpc>
            </a:pPr>
            <a:r>
              <a:rPr lang="en-US" altLang="en-US" sz="2200" dirty="0"/>
              <a:t>Contract Term: 5 years</a:t>
            </a:r>
          </a:p>
          <a:p>
            <a:pPr algn="just">
              <a:lnSpc>
                <a:spcPct val="90000"/>
              </a:lnSpc>
            </a:pPr>
            <a:r>
              <a:rPr lang="en-US" altLang="en-US" sz="2200" dirty="0"/>
              <a:t>Contractor: VMS, Inc. (Richmond, VA)</a:t>
            </a:r>
          </a:p>
          <a:p>
            <a:pPr algn="just">
              <a:lnSpc>
                <a:spcPct val="90000"/>
              </a:lnSpc>
            </a:pPr>
            <a:r>
              <a:rPr lang="en-US" altLang="en-US" sz="2200" dirty="0"/>
              <a:t>Contract Amount: $69.6 million (60 installments)</a:t>
            </a:r>
          </a:p>
          <a:p>
            <a:pPr algn="just">
              <a:lnSpc>
                <a:spcPct val="90000"/>
              </a:lnSpc>
            </a:pPr>
            <a:r>
              <a:rPr lang="en-US" altLang="en-US" sz="2200" dirty="0"/>
              <a:t>Objectives:</a:t>
            </a:r>
          </a:p>
          <a:p>
            <a:pPr lvl="1" algn="just">
              <a:lnSpc>
                <a:spcPct val="90000"/>
              </a:lnSpc>
            </a:pPr>
            <a:r>
              <a:rPr lang="en-US" altLang="en-US" sz="2200" dirty="0"/>
              <a:t>Provide DC residents with cleaner, safer, smoother roadway &amp; roadside assets</a:t>
            </a:r>
          </a:p>
          <a:p>
            <a:pPr lvl="1" algn="just">
              <a:lnSpc>
                <a:spcPct val="90000"/>
              </a:lnSpc>
            </a:pPr>
            <a:r>
              <a:rPr lang="en-US" altLang="en-US" sz="2200" dirty="0"/>
              <a:t>Extend the life of roadway assets &amp; improve level of service</a:t>
            </a:r>
          </a:p>
          <a:p>
            <a:pPr lvl="1" algn="just">
              <a:lnSpc>
                <a:spcPct val="90000"/>
              </a:lnSpc>
            </a:pPr>
            <a:r>
              <a:rPr lang="en-US" altLang="en-US" sz="2200" dirty="0"/>
              <a:t>Encourage innovative methods, procedures, and processes for infrastructure maintenance</a:t>
            </a:r>
          </a:p>
          <a:p>
            <a:pPr lvl="1" algn="just">
              <a:lnSpc>
                <a:spcPct val="90000"/>
              </a:lnSpc>
            </a:pPr>
            <a:r>
              <a:rPr lang="en-US" altLang="en-US" sz="2200" dirty="0"/>
              <a:t>Reduce maintenance costs and develop cost-effective solutions</a:t>
            </a:r>
          </a:p>
          <a:p>
            <a:pPr lvl="1" algn="just">
              <a:lnSpc>
                <a:spcPct val="90000"/>
              </a:lnSpc>
            </a:pPr>
            <a:r>
              <a:rPr lang="en-US" altLang="en-US" sz="2200" dirty="0"/>
              <a:t>Institutional performance-based contracting</a:t>
            </a:r>
          </a:p>
        </p:txBody>
      </p:sp>
    </p:spTree>
    <p:extLst>
      <p:ext uri="{BB962C8B-B14F-4D97-AF65-F5344CB8AC3E}">
        <p14:creationId xmlns:p14="http://schemas.microsoft.com/office/powerpoint/2010/main" xmlns="" val="1105432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990600" y="101600"/>
            <a:ext cx="6165861" cy="692188"/>
          </a:xfrm>
          <a:solidFill>
            <a:schemeClr val="bg1"/>
          </a:solidFill>
          <a:ln>
            <a:solidFill>
              <a:srgbClr val="000000"/>
            </a:solidFill>
          </a:ln>
        </p:spPr>
        <p:txBody>
          <a:bodyPr>
            <a:normAutofit/>
          </a:bodyPr>
          <a:lstStyle/>
          <a:p>
            <a:r>
              <a:rPr lang="en-US" altLang="en-US" sz="3600" b="1" u="sng" dirty="0">
                <a:solidFill>
                  <a:srgbClr val="CC0000"/>
                </a:solidFill>
              </a:rPr>
              <a:t>PPP Contract Tendering:</a:t>
            </a:r>
          </a:p>
        </p:txBody>
      </p:sp>
      <p:sp>
        <p:nvSpPr>
          <p:cNvPr id="28676" name="Rectangle 3"/>
          <p:cNvSpPr>
            <a:spLocks noGrp="1" noChangeArrowheads="1"/>
          </p:cNvSpPr>
          <p:nvPr>
            <p:ph type="body" idx="1"/>
          </p:nvPr>
        </p:nvSpPr>
        <p:spPr>
          <a:xfrm>
            <a:off x="228600" y="1521428"/>
            <a:ext cx="8763000" cy="4422172"/>
          </a:xfrm>
          <a:solidFill>
            <a:srgbClr val="FFFFFF"/>
          </a:solidFill>
          <a:ln>
            <a:solidFill>
              <a:srgbClr val="000000"/>
            </a:solidFill>
          </a:ln>
        </p:spPr>
        <p:txBody>
          <a:bodyPr/>
          <a:lstStyle/>
          <a:p>
            <a:pPr>
              <a:lnSpc>
                <a:spcPct val="90000"/>
              </a:lnSpc>
            </a:pPr>
            <a:r>
              <a:rPr lang="en-US" altLang="en-US" sz="2400" b="1" dirty="0"/>
              <a:t>Nov. 1998:</a:t>
            </a:r>
            <a:r>
              <a:rPr lang="en-US" altLang="en-US" sz="2400" dirty="0"/>
              <a:t> Formal cooperation between U.S. Federal Highway Admin. And DC Dept. of Transport to explore a performance-based option for DC highway maintenance</a:t>
            </a:r>
          </a:p>
          <a:p>
            <a:pPr>
              <a:lnSpc>
                <a:spcPct val="90000"/>
              </a:lnSpc>
            </a:pPr>
            <a:r>
              <a:rPr lang="en-US" altLang="en-US" sz="2400" dirty="0"/>
              <a:t>VMS submits concept for performance-based contract based on its similar experience in Virginia</a:t>
            </a:r>
          </a:p>
          <a:p>
            <a:pPr>
              <a:lnSpc>
                <a:spcPct val="90000"/>
              </a:lnSpc>
            </a:pPr>
            <a:r>
              <a:rPr lang="en-US" altLang="en-US" sz="2400" b="1" dirty="0"/>
              <a:t>Dec. 1998 – Oct. 1999:</a:t>
            </a:r>
            <a:r>
              <a:rPr lang="en-US" altLang="en-US" sz="2400" dirty="0"/>
              <a:t> DC DoT with SAIC (advisors) define highway assets inventory, establish performance measures, &amp; issue </a:t>
            </a:r>
            <a:r>
              <a:rPr lang="en-US" altLang="en-US" sz="2400" dirty="0" err="1"/>
              <a:t>RfP</a:t>
            </a:r>
            <a:endParaRPr lang="en-US" altLang="en-US" sz="2400" dirty="0"/>
          </a:p>
          <a:p>
            <a:pPr>
              <a:lnSpc>
                <a:spcPct val="90000"/>
              </a:lnSpc>
            </a:pPr>
            <a:r>
              <a:rPr lang="en-US" altLang="en-US" sz="2400" b="1" dirty="0"/>
              <a:t>Feb. 2000:</a:t>
            </a:r>
            <a:r>
              <a:rPr lang="en-US" altLang="en-US" sz="2400" dirty="0"/>
              <a:t> Four private companies submit technical &amp; costs proposals</a:t>
            </a:r>
          </a:p>
          <a:p>
            <a:pPr>
              <a:lnSpc>
                <a:spcPct val="90000"/>
              </a:lnSpc>
            </a:pPr>
            <a:r>
              <a:rPr lang="en-US" altLang="en-US" sz="2400" b="1" dirty="0"/>
              <a:t>April 2000:</a:t>
            </a:r>
            <a:r>
              <a:rPr lang="en-US" altLang="en-US" sz="2400" dirty="0"/>
              <a:t> VMS Inc. selected (best tech. proposal &amp; lowest price)</a:t>
            </a:r>
          </a:p>
          <a:p>
            <a:pPr>
              <a:lnSpc>
                <a:spcPct val="90000"/>
              </a:lnSpc>
            </a:pPr>
            <a:r>
              <a:rPr lang="en-US" altLang="en-US" sz="2400" b="1" dirty="0"/>
              <a:t>June 2000:</a:t>
            </a:r>
            <a:r>
              <a:rPr lang="en-US" altLang="en-US" sz="2400" dirty="0"/>
              <a:t> Contract signed</a:t>
            </a:r>
          </a:p>
        </p:txBody>
      </p:sp>
    </p:spTree>
    <p:extLst>
      <p:ext uri="{BB962C8B-B14F-4D97-AF65-F5344CB8AC3E}">
        <p14:creationId xmlns:p14="http://schemas.microsoft.com/office/powerpoint/2010/main" xmlns="" val="423243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type="title"/>
          </p:nvPr>
        </p:nvSpPr>
        <p:spPr>
          <a:xfrm>
            <a:off x="304800" y="152400"/>
            <a:ext cx="7235280" cy="965200"/>
          </a:xfrm>
          <a:solidFill>
            <a:schemeClr val="bg1"/>
          </a:solidFill>
          <a:ln>
            <a:solidFill>
              <a:srgbClr val="000000"/>
            </a:solidFill>
          </a:ln>
        </p:spPr>
        <p:txBody>
          <a:bodyPr>
            <a:normAutofit/>
          </a:bodyPr>
          <a:lstStyle/>
          <a:p>
            <a:r>
              <a:rPr lang="en-US" altLang="en-US" sz="3600" b="1" u="sng" dirty="0">
                <a:solidFill>
                  <a:srgbClr val="CC0000"/>
                </a:solidFill>
              </a:rPr>
              <a:t>PPP Initiative</a:t>
            </a:r>
          </a:p>
        </p:txBody>
      </p:sp>
      <p:sp>
        <p:nvSpPr>
          <p:cNvPr id="27652" name="Rectangle 1027"/>
          <p:cNvSpPr>
            <a:spLocks noGrp="1" noChangeArrowheads="1"/>
          </p:cNvSpPr>
          <p:nvPr>
            <p:ph type="body" idx="1"/>
          </p:nvPr>
        </p:nvSpPr>
        <p:spPr>
          <a:xfrm>
            <a:off x="304800" y="1534656"/>
            <a:ext cx="8534400" cy="4332743"/>
          </a:xfrm>
          <a:solidFill>
            <a:srgbClr val="FFFFFF"/>
          </a:solidFill>
          <a:ln>
            <a:solidFill>
              <a:srgbClr val="000000"/>
            </a:solidFill>
          </a:ln>
        </p:spPr>
        <p:txBody>
          <a:bodyPr/>
          <a:lstStyle/>
          <a:p>
            <a:r>
              <a:rPr lang="en-US" altLang="en-US" sz="2400" dirty="0"/>
              <a:t>Experimental initiative based upon cooperation between DC’s Dept. of Public Works &amp; U.S. Federal Highway Administration: performance-based contract</a:t>
            </a:r>
          </a:p>
          <a:p>
            <a:r>
              <a:rPr lang="en-US" altLang="en-US" sz="2400" dirty="0"/>
              <a:t>Focused on 75 miles (120 km) of both Federal Highway System Assets and heavily-used local arterial roads</a:t>
            </a:r>
          </a:p>
          <a:p>
            <a:r>
              <a:rPr lang="en-US" altLang="en-US" sz="2400" dirty="0"/>
              <a:t>PPP Contract the defines level of service a private contractor must provide for each defined asset class element</a:t>
            </a:r>
          </a:p>
          <a:p>
            <a:r>
              <a:rPr lang="en-US" altLang="en-US" sz="2400" dirty="0"/>
              <a:t>Contractor is not told what to do, or how to do it, but instead, “what must be achieved.”</a:t>
            </a:r>
          </a:p>
          <a:p>
            <a:r>
              <a:rPr lang="en-US" altLang="en-US" sz="2400" dirty="0"/>
              <a:t>First of its kind urban, performance-based roadway asset preservation contract of its kind in USA</a:t>
            </a:r>
          </a:p>
        </p:txBody>
      </p:sp>
    </p:spTree>
    <p:extLst>
      <p:ext uri="{BB962C8B-B14F-4D97-AF65-F5344CB8AC3E}">
        <p14:creationId xmlns:p14="http://schemas.microsoft.com/office/powerpoint/2010/main" xmlns="" val="72472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914400" y="228600"/>
            <a:ext cx="6030410" cy="631337"/>
          </a:xfrm>
          <a:solidFill>
            <a:schemeClr val="bg1"/>
          </a:solidFill>
          <a:ln>
            <a:solidFill>
              <a:srgbClr val="000000"/>
            </a:solidFill>
          </a:ln>
        </p:spPr>
        <p:txBody>
          <a:bodyPr>
            <a:normAutofit/>
          </a:bodyPr>
          <a:lstStyle/>
          <a:p>
            <a:r>
              <a:rPr lang="en-US" altLang="en-US" sz="3600" b="1" u="sng" dirty="0">
                <a:solidFill>
                  <a:srgbClr val="CC0000"/>
                </a:solidFill>
              </a:rPr>
              <a:t>District of Columbia</a:t>
            </a:r>
          </a:p>
        </p:txBody>
      </p:sp>
      <p:sp>
        <p:nvSpPr>
          <p:cNvPr id="26628" name="Rectangle 1027"/>
          <p:cNvSpPr>
            <a:spLocks noGrp="1" noChangeArrowheads="1"/>
          </p:cNvSpPr>
          <p:nvPr>
            <p:ph type="body" idx="1"/>
          </p:nvPr>
        </p:nvSpPr>
        <p:spPr>
          <a:xfrm>
            <a:off x="304800" y="1415589"/>
            <a:ext cx="8610600" cy="4712080"/>
          </a:xfrm>
          <a:solidFill>
            <a:srgbClr val="FFFFFF"/>
          </a:solidFill>
          <a:ln>
            <a:solidFill>
              <a:srgbClr val="000000"/>
            </a:solidFill>
          </a:ln>
        </p:spPr>
        <p:txBody>
          <a:bodyPr/>
          <a:lstStyle/>
          <a:p>
            <a:pPr algn="just">
              <a:lnSpc>
                <a:spcPct val="90000"/>
              </a:lnSpc>
            </a:pPr>
            <a:r>
              <a:rPr lang="en-US" altLang="en-US" sz="3200" dirty="0"/>
              <a:t>Area: 16 km X 16 km</a:t>
            </a:r>
          </a:p>
          <a:p>
            <a:pPr algn="just">
              <a:lnSpc>
                <a:spcPct val="90000"/>
              </a:lnSpc>
            </a:pPr>
            <a:r>
              <a:rPr lang="en-US" altLang="en-US" sz="3200" dirty="0"/>
              <a:t>Population: 600,000 within DC, 3 million in Metropolitan Area (Virginia &amp; Maryland)</a:t>
            </a:r>
          </a:p>
          <a:p>
            <a:pPr algn="just">
              <a:lnSpc>
                <a:spcPct val="90000"/>
              </a:lnSpc>
            </a:pPr>
            <a:r>
              <a:rPr lang="en-US" altLang="en-US" sz="3200" dirty="0"/>
              <a:t>Total Street &amp; Bridge Network: 1,091 miles (= 1,750 </a:t>
            </a:r>
            <a:r>
              <a:rPr lang="en-US" altLang="en-US" sz="3200" dirty="0" err="1"/>
              <a:t>kms</a:t>
            </a:r>
            <a:r>
              <a:rPr lang="en-US" altLang="en-US" sz="3200" dirty="0"/>
              <a:t>.)</a:t>
            </a:r>
          </a:p>
          <a:p>
            <a:pPr algn="just">
              <a:lnSpc>
                <a:spcPct val="90000"/>
              </a:lnSpc>
            </a:pPr>
            <a:r>
              <a:rPr lang="en-US" altLang="en-US" sz="3200" dirty="0"/>
              <a:t>33 miles (52 </a:t>
            </a:r>
            <a:r>
              <a:rPr lang="en-US" altLang="en-US" sz="3200" dirty="0" err="1"/>
              <a:t>kms</a:t>
            </a:r>
            <a:r>
              <a:rPr lang="en-US" altLang="en-US" sz="3200" dirty="0"/>
              <a:t>) of Federal Highway System Assets in District</a:t>
            </a:r>
          </a:p>
          <a:p>
            <a:pPr algn="just">
              <a:lnSpc>
                <a:spcPct val="90000"/>
              </a:lnSpc>
            </a:pPr>
            <a:r>
              <a:rPr lang="en-US" altLang="en-US" sz="3200" dirty="0"/>
              <a:t>Additional 42 miles of heavily-used local arterial roads</a:t>
            </a:r>
          </a:p>
          <a:p>
            <a:pPr>
              <a:lnSpc>
                <a:spcPct val="90000"/>
              </a:lnSpc>
              <a:buFontTx/>
              <a:buNone/>
            </a:pPr>
            <a:endParaRPr lang="en-US" altLang="en-US" sz="3200" dirty="0"/>
          </a:p>
          <a:p>
            <a:pPr>
              <a:lnSpc>
                <a:spcPct val="90000"/>
              </a:lnSpc>
            </a:pPr>
            <a:endParaRPr lang="en-US" altLang="en-US" sz="3200" dirty="0"/>
          </a:p>
        </p:txBody>
      </p:sp>
    </p:spTree>
    <p:extLst>
      <p:ext uri="{BB962C8B-B14F-4D97-AF65-F5344CB8AC3E}">
        <p14:creationId xmlns:p14="http://schemas.microsoft.com/office/powerpoint/2010/main" xmlns="" val="250581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33413" y="304800"/>
            <a:ext cx="6417223" cy="703263"/>
          </a:xfrm>
        </p:spPr>
        <p:txBody>
          <a:bodyPr>
            <a:normAutofit fontScale="90000"/>
          </a:bodyPr>
          <a:lstStyle/>
          <a:p>
            <a:r>
              <a:rPr lang="en-US" sz="2800" b="1" dirty="0"/>
              <a:t>Road Roughness (IRI = International Roughness Index) Effects on Vehicle Operating Costs</a:t>
            </a:r>
          </a:p>
        </p:txBody>
      </p:sp>
      <p:sp>
        <p:nvSpPr>
          <p:cNvPr id="25603" name="Slide Number Placeholder 3"/>
          <p:cNvSpPr>
            <a:spLocks noGrp="1" noChangeArrowheads="1"/>
          </p:cNvSpPr>
          <p:nvPr>
            <p:ph type="sldNum" sz="quarter" idx="4294967295"/>
          </p:nvPr>
        </p:nvSpPr>
        <p:spPr>
          <a:xfrm>
            <a:off x="0" y="0"/>
            <a:ext cx="0" cy="0"/>
          </a:xfrm>
          <a:prstGeom prst="rect">
            <a:avLst/>
          </a:prstGeom>
          <a:noFill/>
        </p:spPr>
        <p:txBody>
          <a:bodyPr anchor="t"/>
          <a:lstStyle/>
          <a:p>
            <a:pPr algn="l" eaLnBrk="0" hangingPunct="0"/>
            <a:r>
              <a:rPr lang="en-US" sz="1800" dirty="0">
                <a:latin typeface="Arial" charset="0"/>
              </a:rPr>
              <a:t> </a:t>
            </a:r>
          </a:p>
        </p:txBody>
      </p:sp>
      <p:grpSp>
        <p:nvGrpSpPr>
          <p:cNvPr id="2" name="Group 6"/>
          <p:cNvGrpSpPr>
            <a:grpSpLocks/>
          </p:cNvGrpSpPr>
          <p:nvPr/>
        </p:nvGrpSpPr>
        <p:grpSpPr bwMode="auto">
          <a:xfrm>
            <a:off x="650875" y="1508198"/>
            <a:ext cx="8042275" cy="4873552"/>
            <a:chOff x="1066800" y="990600"/>
            <a:chExt cx="7162800" cy="5410200"/>
          </a:xfrm>
        </p:grpSpPr>
        <p:pic>
          <p:nvPicPr>
            <p:cNvPr id="25605" name="Picture 2"/>
            <p:cNvPicPr>
              <a:picLocks noChangeAspect="1" noChangeArrowheads="1"/>
            </p:cNvPicPr>
            <p:nvPr/>
          </p:nvPicPr>
          <p:blipFill>
            <a:blip r:embed="rId2"/>
            <a:srcRect/>
            <a:stretch>
              <a:fillRect/>
            </a:stretch>
          </p:blipFill>
          <p:spPr bwMode="auto">
            <a:xfrm>
              <a:off x="1316766" y="990600"/>
              <a:ext cx="6912834" cy="5178201"/>
            </a:xfrm>
            <a:prstGeom prst="rect">
              <a:avLst/>
            </a:prstGeom>
            <a:noFill/>
            <a:ln w="9525">
              <a:noFill/>
              <a:miter lim="800000"/>
              <a:headEnd/>
              <a:tailEnd/>
            </a:ln>
          </p:spPr>
        </p:pic>
        <p:sp>
          <p:nvSpPr>
            <p:cNvPr id="6" name="Rectangle 5"/>
            <p:cNvSpPr/>
            <p:nvPr/>
          </p:nvSpPr>
          <p:spPr>
            <a:xfrm>
              <a:off x="1066800" y="5562368"/>
              <a:ext cx="1447830" cy="83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xmlns="" val="191081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6"/>
          <p:cNvSpPr>
            <a:spLocks noGrp="1" noChangeArrowheads="1"/>
          </p:cNvSpPr>
          <p:nvPr>
            <p:ph type="title"/>
          </p:nvPr>
        </p:nvSpPr>
        <p:spPr>
          <a:xfrm>
            <a:off x="914400" y="304800"/>
            <a:ext cx="6744733" cy="762000"/>
          </a:xfrm>
          <a:solidFill>
            <a:schemeClr val="bg1"/>
          </a:solidFill>
          <a:ln>
            <a:solidFill>
              <a:srgbClr val="000000"/>
            </a:solidFill>
          </a:ln>
        </p:spPr>
        <p:txBody>
          <a:bodyPr>
            <a:normAutofit/>
          </a:bodyPr>
          <a:lstStyle/>
          <a:p>
            <a:r>
              <a:rPr lang="en-US" altLang="en-US" sz="3600" b="1" u="sng" dirty="0">
                <a:solidFill>
                  <a:srgbClr val="CC0000"/>
                </a:solidFill>
              </a:rPr>
              <a:t>Problems facing DC’s Roads</a:t>
            </a:r>
          </a:p>
        </p:txBody>
      </p:sp>
      <p:sp>
        <p:nvSpPr>
          <p:cNvPr id="24580" name="Rectangle 1027"/>
          <p:cNvSpPr>
            <a:spLocks noGrp="1" noChangeArrowheads="1"/>
          </p:cNvSpPr>
          <p:nvPr>
            <p:ph type="body" idx="1"/>
          </p:nvPr>
        </p:nvSpPr>
        <p:spPr>
          <a:xfrm>
            <a:off x="152400" y="1521428"/>
            <a:ext cx="8839200" cy="4345972"/>
          </a:xfrm>
          <a:solidFill>
            <a:srgbClr val="FFFFFF"/>
          </a:solidFill>
          <a:ln>
            <a:solidFill>
              <a:srgbClr val="000000"/>
            </a:solidFill>
          </a:ln>
        </p:spPr>
        <p:txBody>
          <a:bodyPr/>
          <a:lstStyle/>
          <a:p>
            <a:pPr algn="just"/>
            <a:r>
              <a:rPr lang="en-US" altLang="en-US" sz="2400" dirty="0"/>
              <a:t>1990’s: Problem across the USA of lack of maintenance &amp; renewal of highway &amp; road assets built in 1950’s &amp; 1960’s</a:t>
            </a:r>
          </a:p>
          <a:p>
            <a:pPr algn="just"/>
            <a:r>
              <a:rPr lang="en-US" altLang="en-US" sz="2400" dirty="0"/>
              <a:t>Costs of roadway maintenance &amp; renewal had risen substantially</a:t>
            </a:r>
          </a:p>
          <a:p>
            <a:pPr algn="just"/>
            <a:r>
              <a:rPr lang="en-US" altLang="en-US" sz="2400" dirty="0"/>
              <a:t>Late 1990’s Fiscal Crisis for Government of District of Columbia. Sub-investment grade credit rating.  Taken-over by Federal Government-appointed Financial Management Board</a:t>
            </a:r>
          </a:p>
          <a:p>
            <a:pPr algn="just"/>
            <a:r>
              <a:rPr lang="en-US" altLang="en-US" sz="2400" dirty="0"/>
              <a:t>Condition of DC Roads (2000)</a:t>
            </a:r>
          </a:p>
          <a:p>
            <a:pPr lvl="1" algn="just"/>
            <a:r>
              <a:rPr lang="en-US" altLang="en-US" sz="2400" b="1" dirty="0">
                <a:solidFill>
                  <a:srgbClr val="FF0000"/>
                </a:solidFill>
              </a:rPr>
              <a:t>21.6% = Fair to Poor Condition (PCI 0-60)</a:t>
            </a:r>
          </a:p>
          <a:p>
            <a:pPr lvl="1" algn="just"/>
            <a:r>
              <a:rPr lang="en-US" altLang="en-US" sz="2400" dirty="0"/>
              <a:t>31.1% = Good Condition (PCI 61-80)</a:t>
            </a:r>
          </a:p>
          <a:p>
            <a:pPr lvl="1" algn="just"/>
            <a:r>
              <a:rPr lang="en-US" altLang="en-US" sz="2400" dirty="0"/>
              <a:t>47.3% = Excellent Condition (PCI 81 – 100)</a:t>
            </a:r>
          </a:p>
        </p:txBody>
      </p:sp>
    </p:spTree>
    <p:extLst>
      <p:ext uri="{BB962C8B-B14F-4D97-AF65-F5344CB8AC3E}">
        <p14:creationId xmlns:p14="http://schemas.microsoft.com/office/powerpoint/2010/main" xmlns="" val="1298958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6"/>
          <p:cNvSpPr>
            <a:spLocks noGrp="1" noChangeArrowheads="1"/>
          </p:cNvSpPr>
          <p:nvPr>
            <p:ph type="title"/>
          </p:nvPr>
        </p:nvSpPr>
        <p:spPr>
          <a:xfrm>
            <a:off x="152400" y="304800"/>
            <a:ext cx="2971800" cy="5410200"/>
          </a:xfrm>
          <a:solidFill>
            <a:schemeClr val="bg1"/>
          </a:solidFill>
        </p:spPr>
        <p:txBody>
          <a:bodyPr/>
          <a:lstStyle/>
          <a:p>
            <a:pPr algn="ctr"/>
            <a:r>
              <a:rPr lang="en-US" altLang="en-US" sz="3200" b="1" u="sng">
                <a:solidFill>
                  <a:srgbClr val="0070C0"/>
                </a:solidFill>
              </a:rPr>
              <a:t>PPP Output</a:t>
            </a:r>
            <a:br>
              <a:rPr lang="en-US" altLang="en-US" sz="3200" b="1" u="sng">
                <a:solidFill>
                  <a:srgbClr val="0070C0"/>
                </a:solidFill>
              </a:rPr>
            </a:br>
            <a:r>
              <a:rPr lang="en-US" altLang="en-US" sz="3200" b="1" u="sng">
                <a:solidFill>
                  <a:srgbClr val="0070C0"/>
                </a:solidFill>
              </a:rPr>
              <a:t>Performance</a:t>
            </a:r>
            <a:br>
              <a:rPr lang="en-US" altLang="en-US" sz="3200" b="1" u="sng">
                <a:solidFill>
                  <a:srgbClr val="0070C0"/>
                </a:solidFill>
              </a:rPr>
            </a:br>
            <a:r>
              <a:rPr lang="en-US" altLang="en-US" sz="3200" b="1" u="sng">
                <a:solidFill>
                  <a:srgbClr val="0070C0"/>
                </a:solidFill>
              </a:rPr>
              <a:t>Standards</a:t>
            </a:r>
            <a:br>
              <a:rPr lang="en-US" altLang="en-US" sz="3200" b="1" u="sng">
                <a:solidFill>
                  <a:srgbClr val="0070C0"/>
                </a:solidFill>
              </a:rPr>
            </a:br>
            <a:r>
              <a:rPr lang="en-US" altLang="en-US" sz="3200" b="1" u="sng">
                <a:solidFill>
                  <a:srgbClr val="0070C0"/>
                </a:solidFill>
              </a:rPr>
              <a:t>Example:</a:t>
            </a:r>
            <a:br>
              <a:rPr lang="en-US" altLang="en-US" sz="3200" b="1" u="sng">
                <a:solidFill>
                  <a:srgbClr val="0070C0"/>
                </a:solidFill>
              </a:rPr>
            </a:br>
            <a:r>
              <a:rPr lang="en-US" altLang="en-US" sz="3200" b="1" u="sng">
                <a:solidFill>
                  <a:srgbClr val="0070C0"/>
                </a:solidFill>
              </a:rPr>
              <a:t/>
            </a:r>
            <a:br>
              <a:rPr lang="en-US" altLang="en-US" sz="3200" b="1" u="sng">
                <a:solidFill>
                  <a:srgbClr val="0070C0"/>
                </a:solidFill>
              </a:rPr>
            </a:br>
            <a:r>
              <a:rPr lang="en-US" altLang="en-US" sz="3200" b="1" u="sng">
                <a:solidFill>
                  <a:srgbClr val="0070C0"/>
                </a:solidFill>
              </a:rPr>
              <a:t>Washington, DC’s Federal Highway System</a:t>
            </a:r>
            <a:br>
              <a:rPr lang="en-US" altLang="en-US" sz="3200" b="1" u="sng">
                <a:solidFill>
                  <a:srgbClr val="0070C0"/>
                </a:solidFill>
              </a:rPr>
            </a:br>
            <a:r>
              <a:rPr lang="en-US" altLang="en-US" sz="3200" b="1" u="sng">
                <a:solidFill>
                  <a:srgbClr val="0070C0"/>
                </a:solidFill>
              </a:rPr>
              <a:t>Asset Maintenance</a:t>
            </a:r>
            <a:br>
              <a:rPr lang="en-US" altLang="en-US" sz="3200" b="1" u="sng">
                <a:solidFill>
                  <a:srgbClr val="0070C0"/>
                </a:solidFill>
              </a:rPr>
            </a:br>
            <a:r>
              <a:rPr lang="en-US" altLang="en-US" sz="3200" b="1" u="sng">
                <a:solidFill>
                  <a:srgbClr val="0070C0"/>
                </a:solidFill>
              </a:rPr>
              <a:t>PPP</a:t>
            </a:r>
          </a:p>
        </p:txBody>
      </p:sp>
      <p:pic>
        <p:nvPicPr>
          <p:cNvPr id="23556" name="Picture 1027"/>
          <p:cNvPicPr>
            <a:picLocks noChangeAspect="1" noChangeArrowheads="1"/>
          </p:cNvPicPr>
          <p:nvPr/>
        </p:nvPicPr>
        <p:blipFill>
          <a:blip r:embed="rId2"/>
          <a:srcRect/>
          <a:stretch>
            <a:fillRect/>
          </a:stretch>
        </p:blipFill>
        <p:spPr bwMode="auto">
          <a:xfrm>
            <a:off x="3505200" y="533400"/>
            <a:ext cx="5338763" cy="5334000"/>
          </a:xfrm>
          <a:prstGeom prst="rect">
            <a:avLst/>
          </a:prstGeom>
          <a:noFill/>
          <a:ln w="9525">
            <a:noFill/>
            <a:miter lim="800000"/>
            <a:headEnd/>
            <a:tailEnd/>
          </a:ln>
        </p:spPr>
      </p:pic>
    </p:spTree>
    <p:extLst>
      <p:ext uri="{BB962C8B-B14F-4D97-AF65-F5344CB8AC3E}">
        <p14:creationId xmlns:p14="http://schemas.microsoft.com/office/powerpoint/2010/main" xmlns="" val="335949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noChangeArrowheads="1"/>
          </p:cNvSpPr>
          <p:nvPr>
            <p:ph type="sldNum" sz="quarter" idx="4294967295"/>
          </p:nvPr>
        </p:nvSpPr>
        <p:spPr bwMode="auto">
          <a:xfrm>
            <a:off x="0" y="0"/>
            <a:ext cx="0" cy="0"/>
          </a:xfrm>
          <a:prstGeom prst="rect">
            <a:avLst/>
          </a:prstGeom>
          <a:noFill/>
          <a:ln>
            <a:miter lim="800000"/>
            <a:headEnd/>
            <a:tailEnd/>
          </a:ln>
        </p:spPr>
        <p:txBody>
          <a:bodyPr/>
          <a:lstStyle/>
          <a:p>
            <a:pPr eaLnBrk="0" hangingPunct="0"/>
            <a:r>
              <a:rPr lang="en-US" sz="1800" dirty="0"/>
              <a:t> </a:t>
            </a:r>
          </a:p>
        </p:txBody>
      </p:sp>
      <p:graphicFrame>
        <p:nvGraphicFramePr>
          <p:cNvPr id="5" name="Table 4"/>
          <p:cNvGraphicFramePr>
            <a:graphicFrameLocks noGrp="1"/>
          </p:cNvGraphicFramePr>
          <p:nvPr/>
        </p:nvGraphicFramePr>
        <p:xfrm>
          <a:off x="228600" y="1500188"/>
          <a:ext cx="8534399" cy="4290652"/>
        </p:xfrm>
        <a:graphic>
          <a:graphicData uri="http://schemas.openxmlformats.org/drawingml/2006/table">
            <a:tbl>
              <a:tblPr/>
              <a:tblGrid>
                <a:gridCol w="491621">
                  <a:extLst>
                    <a:ext uri="{9D8B030D-6E8A-4147-A177-3AD203B41FA5}">
                      <a16:colId xmlns="" xmlns:a16="http://schemas.microsoft.com/office/drawing/2014/main" val="20000"/>
                    </a:ext>
                  </a:extLst>
                </a:gridCol>
                <a:gridCol w="1557775">
                  <a:extLst>
                    <a:ext uri="{9D8B030D-6E8A-4147-A177-3AD203B41FA5}">
                      <a16:colId xmlns="" xmlns:a16="http://schemas.microsoft.com/office/drawing/2014/main" val="20001"/>
                    </a:ext>
                  </a:extLst>
                </a:gridCol>
                <a:gridCol w="1821397">
                  <a:extLst>
                    <a:ext uri="{9D8B030D-6E8A-4147-A177-3AD203B41FA5}">
                      <a16:colId xmlns="" xmlns:a16="http://schemas.microsoft.com/office/drawing/2014/main" val="20002"/>
                    </a:ext>
                  </a:extLst>
                </a:gridCol>
                <a:gridCol w="1594217">
                  <a:extLst>
                    <a:ext uri="{9D8B030D-6E8A-4147-A177-3AD203B41FA5}">
                      <a16:colId xmlns="" xmlns:a16="http://schemas.microsoft.com/office/drawing/2014/main" val="20003"/>
                    </a:ext>
                  </a:extLst>
                </a:gridCol>
                <a:gridCol w="1422400">
                  <a:extLst>
                    <a:ext uri="{9D8B030D-6E8A-4147-A177-3AD203B41FA5}">
                      <a16:colId xmlns="" xmlns:a16="http://schemas.microsoft.com/office/drawing/2014/main" val="20004"/>
                    </a:ext>
                  </a:extLst>
                </a:gridCol>
                <a:gridCol w="1646989">
                  <a:extLst>
                    <a:ext uri="{9D8B030D-6E8A-4147-A177-3AD203B41FA5}">
                      <a16:colId xmlns="" xmlns:a16="http://schemas.microsoft.com/office/drawing/2014/main" val="20005"/>
                    </a:ext>
                  </a:extLst>
                </a:gridCol>
              </a:tblGrid>
              <a:tr h="1716256">
                <a:tc>
                  <a:txBody>
                    <a:bodyPr/>
                    <a:lstStyle/>
                    <a:p>
                      <a:pPr marL="0" marR="0" algn="ctr">
                        <a:spcBef>
                          <a:spcPts val="0"/>
                        </a:spcBef>
                        <a:spcAft>
                          <a:spcPts val="0"/>
                        </a:spcAft>
                      </a:pPr>
                      <a:r>
                        <a:rPr lang="en-US" sz="1800" b="1" dirty="0">
                          <a:latin typeface="Times New Roman"/>
                          <a:ea typeface="Times New Roman"/>
                          <a:cs typeface="Times New Roman"/>
                        </a:rPr>
                        <a:t>No.</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Output Standard Category</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Rationale for Output Standard</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Performance Indicator (How will it be measured?)</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Verification (How will performance be verified)</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Responsibility (</a:t>
                      </a:r>
                      <a:r>
                        <a:rPr lang="en-US" sz="1800" b="1" dirty="0" err="1">
                          <a:latin typeface="Times New Roman"/>
                          <a:ea typeface="Times New Roman"/>
                          <a:cs typeface="Times New Roman"/>
                        </a:rPr>
                        <a:t>ie</a:t>
                      </a:r>
                      <a:r>
                        <a:rPr lang="en-US" sz="1800" b="1" dirty="0">
                          <a:latin typeface="Times New Roman"/>
                          <a:ea typeface="Times New Roman"/>
                          <a:cs typeface="Times New Roman"/>
                        </a:rPr>
                        <a:t> Private, Public, or Shared)</a:t>
                      </a:r>
                      <a:endParaRPr lang="en-US" sz="18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29066">
                <a:tc>
                  <a:txBody>
                    <a:bodyPr/>
                    <a:lstStyle/>
                    <a:p>
                      <a:pPr marL="0" marR="0">
                        <a:spcBef>
                          <a:spcPts val="0"/>
                        </a:spcBef>
                        <a:spcAft>
                          <a:spcPts val="0"/>
                        </a:spcAft>
                      </a:pPr>
                      <a:r>
                        <a:rPr lang="en-US" sz="1500">
                          <a:latin typeface="Times New Roman"/>
                          <a:ea typeface="Times New Roman"/>
                          <a:cs typeface="Times New Roman"/>
                        </a:rPr>
                        <a:t>1</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29066">
                <a:tc>
                  <a:txBody>
                    <a:bodyPr/>
                    <a:lstStyle/>
                    <a:p>
                      <a:pPr marL="0" marR="0">
                        <a:spcBef>
                          <a:spcPts val="0"/>
                        </a:spcBef>
                        <a:spcAft>
                          <a:spcPts val="0"/>
                        </a:spcAft>
                      </a:pPr>
                      <a:r>
                        <a:rPr lang="en-US" sz="1500">
                          <a:latin typeface="Times New Roman"/>
                          <a:ea typeface="Times New Roman"/>
                          <a:cs typeface="Times New Roman"/>
                        </a:rPr>
                        <a:t>2</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9066">
                <a:tc>
                  <a:txBody>
                    <a:bodyPr/>
                    <a:lstStyle/>
                    <a:p>
                      <a:pPr marL="0" marR="0">
                        <a:spcBef>
                          <a:spcPts val="0"/>
                        </a:spcBef>
                        <a:spcAft>
                          <a:spcPts val="0"/>
                        </a:spcAft>
                      </a:pPr>
                      <a:r>
                        <a:rPr lang="en-US" sz="1500">
                          <a:latin typeface="Times New Roman"/>
                          <a:ea typeface="Times New Roman"/>
                          <a:cs typeface="Times New Roman"/>
                        </a:rPr>
                        <a:t>3</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9066">
                <a:tc>
                  <a:txBody>
                    <a:bodyPr/>
                    <a:lstStyle/>
                    <a:p>
                      <a:pPr marL="0" marR="0">
                        <a:spcBef>
                          <a:spcPts val="0"/>
                        </a:spcBef>
                        <a:spcAft>
                          <a:spcPts val="0"/>
                        </a:spcAft>
                      </a:pPr>
                      <a:r>
                        <a:rPr lang="en-US" sz="1500">
                          <a:latin typeface="Times New Roman"/>
                          <a:ea typeface="Times New Roman"/>
                          <a:cs typeface="Times New Roman"/>
                        </a:rPr>
                        <a:t>4</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9066">
                <a:tc>
                  <a:txBody>
                    <a:bodyPr/>
                    <a:lstStyle/>
                    <a:p>
                      <a:pPr marL="0" marR="0">
                        <a:spcBef>
                          <a:spcPts val="0"/>
                        </a:spcBef>
                        <a:spcAft>
                          <a:spcPts val="0"/>
                        </a:spcAft>
                      </a:pPr>
                      <a:r>
                        <a:rPr lang="en-US" sz="1500">
                          <a:latin typeface="Times New Roman"/>
                          <a:ea typeface="Times New Roman"/>
                          <a:cs typeface="Times New Roman"/>
                        </a:rPr>
                        <a:t>5</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29066">
                <a:tc>
                  <a:txBody>
                    <a:bodyPr/>
                    <a:lstStyle/>
                    <a:p>
                      <a:pPr marL="0" marR="0">
                        <a:spcBef>
                          <a:spcPts val="0"/>
                        </a:spcBef>
                        <a:spcAft>
                          <a:spcPts val="0"/>
                        </a:spcAft>
                      </a:pPr>
                      <a:r>
                        <a:rPr lang="en-US" sz="1500">
                          <a:latin typeface="Times New Roman"/>
                          <a:ea typeface="Times New Roman"/>
                          <a:cs typeface="Times New Roman"/>
                        </a:rPr>
                        <a:t>6</a:t>
                      </a: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dirty="0">
                        <a:latin typeface="Times New Roman"/>
                        <a:ea typeface="Times New Roman"/>
                        <a:cs typeface="Times New Roman"/>
                      </a:endParaRPr>
                    </a:p>
                  </a:txBody>
                  <a:tcPr marL="46123" marR="46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6" name="Title 1"/>
          <p:cNvSpPr txBox="1">
            <a:spLocks/>
          </p:cNvSpPr>
          <p:nvPr/>
        </p:nvSpPr>
        <p:spPr>
          <a:xfrm>
            <a:off x="352425" y="436946"/>
            <a:ext cx="7376534" cy="934654"/>
          </a:xfrm>
          <a:prstGeom prst="rect">
            <a:avLst/>
          </a:prstGeom>
          <a:noFill/>
        </p:spPr>
        <p:txBody>
          <a:bodyPr lIns="84406" tIns="42203" rIns="84406" bIns="42203" anchor="b"/>
          <a:lstStyle/>
          <a:p>
            <a:pPr algn="ctr" defTabSz="474796" fontAlgn="auto">
              <a:spcBef>
                <a:spcPts val="0"/>
              </a:spcBef>
              <a:spcAft>
                <a:spcPts val="0"/>
              </a:spcAft>
              <a:defRPr/>
            </a:pPr>
            <a:r>
              <a:rPr lang="en-US" sz="3600" b="1" u="sng" dirty="0">
                <a:solidFill>
                  <a:srgbClr val="0070C0"/>
                </a:solidFill>
                <a:latin typeface="Franklin Gothic Medium" panose="020B0603020102020204" pitchFamily="34" charset="0"/>
                <a:ea typeface="+mj-ea"/>
              </a:rPr>
              <a:t>Matrix Tool for Identifying &amp; Defining PPP Output Performance Standards</a:t>
            </a:r>
          </a:p>
        </p:txBody>
      </p:sp>
    </p:spTree>
    <p:extLst>
      <p:ext uri="{BB962C8B-B14F-4D97-AF65-F5344CB8AC3E}">
        <p14:creationId xmlns:p14="http://schemas.microsoft.com/office/powerpoint/2010/main" xmlns="" val="113606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a:xfrm>
            <a:off x="11113" y="142875"/>
            <a:ext cx="8923337" cy="563563"/>
          </a:xfrm>
          <a:solidFill>
            <a:schemeClr val="bg1"/>
          </a:solidFill>
        </p:spPr>
        <p:txBody>
          <a:bodyPr>
            <a:normAutofit fontScale="90000"/>
          </a:bodyPr>
          <a:lstStyle/>
          <a:p>
            <a:pPr defTabSz="914378" fontAlgn="auto">
              <a:spcAft>
                <a:spcPts val="0"/>
              </a:spcAft>
              <a:defRPr/>
            </a:pPr>
            <a:r>
              <a:rPr lang="en-US" altLang="en-US" sz="2800" b="1" u="sng"/>
              <a:t>Facilities Management Contract Performance Standards</a:t>
            </a:r>
          </a:p>
        </p:txBody>
      </p:sp>
      <p:sp>
        <p:nvSpPr>
          <p:cNvPr id="35843" name="Content Placeholder 2">
            <a:extLst/>
          </p:cNvPr>
          <p:cNvSpPr>
            <a:spLocks noGrp="1"/>
          </p:cNvSpPr>
          <p:nvPr>
            <p:ph idx="1"/>
          </p:nvPr>
        </p:nvSpPr>
        <p:spPr>
          <a:xfrm>
            <a:off x="384175" y="761999"/>
            <a:ext cx="8574088" cy="5591175"/>
          </a:xfrm>
          <a:solidFill>
            <a:schemeClr val="bg1"/>
          </a:solidFill>
          <a:ln w="19050">
            <a:solidFill>
              <a:schemeClr val="tx1"/>
            </a:solidFill>
          </a:ln>
        </p:spPr>
        <p:txBody>
          <a:bodyPr>
            <a:normAutofit fontScale="25000" lnSpcReduction="20000"/>
          </a:bodyPr>
          <a:lstStyle/>
          <a:p>
            <a:pPr marL="171446" indent="-171446" defTabSz="914378" fontAlgn="auto">
              <a:spcAft>
                <a:spcPts val="0"/>
              </a:spcAft>
              <a:defRPr/>
            </a:pPr>
            <a:r>
              <a:rPr lang="en-US" sz="4300" b="1" u="sng" dirty="0"/>
              <a:t>Repair and Maintenance </a:t>
            </a:r>
            <a:endParaRPr lang="en-US" sz="4300" dirty="0"/>
          </a:p>
          <a:p>
            <a:pPr marL="344480" lvl="1" indent="-173034" defTabSz="914378" fontAlgn="auto">
              <a:spcAft>
                <a:spcPts val="0"/>
              </a:spcAft>
              <a:defRPr/>
            </a:pPr>
            <a:r>
              <a:rPr lang="en-US" sz="4300" dirty="0"/>
              <a:t>Building fabric including walls, doors, windows, sanitary conveniences and washing facilities, paintwork </a:t>
            </a:r>
            <a:r>
              <a:rPr lang="en-US" sz="4300" dirty="0" err="1"/>
              <a:t>etc</a:t>
            </a:r>
            <a:r>
              <a:rPr lang="en-US" sz="4300" dirty="0"/>
              <a:t> as well as external areas including pathways, roofs, bridges, car parking areas and roadways within the boundaries of the property.</a:t>
            </a:r>
          </a:p>
          <a:p>
            <a:pPr marL="344480" lvl="1" indent="-173034" defTabSz="914378" fontAlgn="auto">
              <a:spcAft>
                <a:spcPts val="0"/>
              </a:spcAft>
              <a:defRPr/>
            </a:pPr>
            <a:r>
              <a:rPr lang="en-US" sz="4300" dirty="0"/>
              <a:t>Maintenance of boilers, water and plumbing, sprinkler systems, air-conditioning, refrigeration, lifts, fans, lighting, combustion appliances and fuel storage systems as well as design, installation, inspection and testing of all electrical and mechanical equipment covered by the contract. </a:t>
            </a:r>
          </a:p>
          <a:p>
            <a:pPr marL="344480" lvl="1" indent="-173034" defTabSz="914378" fontAlgn="auto">
              <a:spcAft>
                <a:spcPts val="0"/>
              </a:spcAft>
              <a:defRPr/>
            </a:pPr>
            <a:r>
              <a:rPr lang="en-US" sz="4300" dirty="0"/>
              <a:t>Functionality testing of equipment and systems – particularly life saving and security systems. </a:t>
            </a:r>
          </a:p>
          <a:p>
            <a:pPr marL="171446" indent="-171446" defTabSz="914378" fontAlgn="auto">
              <a:spcAft>
                <a:spcPts val="0"/>
              </a:spcAft>
              <a:defRPr/>
            </a:pPr>
            <a:r>
              <a:rPr lang="en-US" sz="4300" b="1" dirty="0"/>
              <a:t>C6 –Minor Improvements – Fabric Repair &amp; Maintenance</a:t>
            </a:r>
            <a:endParaRPr lang="en-US" sz="4300" dirty="0"/>
          </a:p>
          <a:p>
            <a:pPr marL="171446" indent="-171446" defTabSz="914378" fontAlgn="auto">
              <a:spcAft>
                <a:spcPts val="0"/>
              </a:spcAft>
              <a:defRPr/>
            </a:pPr>
            <a:r>
              <a:rPr lang="en-US" sz="4300" b="1" dirty="0"/>
              <a:t>C7 – Internal Moves</a:t>
            </a:r>
            <a:endParaRPr lang="en-US" sz="4300" dirty="0"/>
          </a:p>
          <a:p>
            <a:pPr marL="171446" indent="-171446" defTabSz="914378" fontAlgn="auto">
              <a:spcAft>
                <a:spcPts val="0"/>
              </a:spcAft>
              <a:defRPr/>
            </a:pPr>
            <a:r>
              <a:rPr lang="en-US" sz="4300" b="1" dirty="0"/>
              <a:t>C9 – Security Equipment &amp; Guarding</a:t>
            </a:r>
            <a:endParaRPr lang="en-US" sz="4300" dirty="0"/>
          </a:p>
          <a:p>
            <a:pPr marL="171446" indent="-171446" defTabSz="914378" fontAlgn="auto">
              <a:spcAft>
                <a:spcPts val="0"/>
              </a:spcAft>
              <a:defRPr/>
            </a:pPr>
            <a:r>
              <a:rPr lang="en-US" sz="4300" b="1" dirty="0"/>
              <a:t>C10 – Cleaning </a:t>
            </a:r>
            <a:endParaRPr lang="en-US" sz="4300" dirty="0"/>
          </a:p>
          <a:p>
            <a:pPr marL="171446" indent="-171446" defTabSz="914378" fontAlgn="auto">
              <a:spcAft>
                <a:spcPts val="0"/>
              </a:spcAft>
              <a:defRPr/>
            </a:pPr>
            <a:r>
              <a:rPr lang="en-US" sz="4300" b="1" dirty="0"/>
              <a:t>C11 – Waste Disposal </a:t>
            </a:r>
            <a:endParaRPr lang="en-US" sz="4300" dirty="0"/>
          </a:p>
          <a:p>
            <a:pPr marL="171446" indent="-171446" defTabSz="914378" fontAlgn="auto">
              <a:spcAft>
                <a:spcPts val="0"/>
              </a:spcAft>
              <a:defRPr/>
            </a:pPr>
            <a:r>
              <a:rPr lang="en-US" sz="4300" b="1" dirty="0"/>
              <a:t>C12 – Internal Plants and decoration </a:t>
            </a:r>
            <a:endParaRPr lang="en-US" sz="4300" dirty="0"/>
          </a:p>
          <a:p>
            <a:pPr marL="171446" indent="-171446" defTabSz="914378" fontAlgn="auto">
              <a:spcAft>
                <a:spcPts val="0"/>
              </a:spcAft>
              <a:defRPr/>
            </a:pPr>
            <a:r>
              <a:rPr lang="en-US" sz="4300" b="1" dirty="0"/>
              <a:t>C13 – Grounds Maintenance </a:t>
            </a:r>
            <a:endParaRPr lang="en-US" sz="4300" dirty="0"/>
          </a:p>
          <a:p>
            <a:pPr marL="171446" indent="-171446" defTabSz="914378" fontAlgn="auto">
              <a:spcAft>
                <a:spcPts val="0"/>
              </a:spcAft>
              <a:defRPr/>
            </a:pPr>
            <a:r>
              <a:rPr lang="en-US" sz="4300" b="1" dirty="0"/>
              <a:t>C14 – Water and Sewerage</a:t>
            </a:r>
            <a:endParaRPr lang="en-US" sz="4300" dirty="0"/>
          </a:p>
          <a:p>
            <a:pPr marL="171446" indent="-171446" defTabSz="914378" fontAlgn="auto">
              <a:spcAft>
                <a:spcPts val="0"/>
              </a:spcAft>
              <a:defRPr/>
            </a:pPr>
            <a:r>
              <a:rPr lang="en-US" sz="4300" b="1" dirty="0"/>
              <a:t>C15 – Energy</a:t>
            </a:r>
            <a:endParaRPr lang="en-US" sz="4300" dirty="0"/>
          </a:p>
          <a:p>
            <a:pPr marL="171446" indent="-171446" defTabSz="914378" fontAlgn="auto">
              <a:spcAft>
                <a:spcPts val="0"/>
              </a:spcAft>
              <a:defRPr/>
            </a:pPr>
            <a:r>
              <a:rPr lang="en-US" sz="4300" b="1" dirty="0"/>
              <a:t> </a:t>
            </a:r>
            <a:endParaRPr lang="en-US" sz="4300" dirty="0"/>
          </a:p>
          <a:p>
            <a:pPr marL="171446" indent="-171446" defTabSz="914378" fontAlgn="auto">
              <a:spcAft>
                <a:spcPts val="0"/>
              </a:spcAft>
              <a:defRPr/>
            </a:pPr>
            <a:r>
              <a:rPr lang="en-US" sz="4300" b="1" u="sng" dirty="0"/>
              <a:t>Business Support </a:t>
            </a:r>
            <a:endParaRPr lang="en-US" sz="4300" dirty="0"/>
          </a:p>
          <a:p>
            <a:pPr marL="171446" indent="-171446" defTabSz="914378" fontAlgn="auto">
              <a:spcAft>
                <a:spcPts val="0"/>
              </a:spcAft>
              <a:defRPr/>
            </a:pPr>
            <a:r>
              <a:rPr lang="en-US" sz="4300" b="1" dirty="0"/>
              <a:t>D2 – Catering </a:t>
            </a:r>
            <a:endParaRPr lang="en-US" sz="4300" dirty="0"/>
          </a:p>
          <a:p>
            <a:pPr marL="171446" indent="-171446" defTabSz="914378" fontAlgn="auto">
              <a:spcAft>
                <a:spcPts val="0"/>
              </a:spcAft>
              <a:defRPr/>
            </a:pPr>
            <a:r>
              <a:rPr lang="en-US" sz="4300" b="1" dirty="0"/>
              <a:t>D3 – Reception Services </a:t>
            </a:r>
            <a:endParaRPr lang="en-US" sz="4300" dirty="0"/>
          </a:p>
          <a:p>
            <a:pPr marL="171446" indent="-171446" defTabSz="914378" fontAlgn="auto">
              <a:spcAft>
                <a:spcPts val="0"/>
              </a:spcAft>
              <a:defRPr/>
            </a:pPr>
            <a:r>
              <a:rPr lang="en-US" sz="4300" b="1" dirty="0"/>
              <a:t>D4 - Courier and External Distribution </a:t>
            </a:r>
            <a:endParaRPr lang="en-US" sz="4300" dirty="0"/>
          </a:p>
          <a:p>
            <a:pPr marL="171446" indent="-171446" defTabSz="914378" fontAlgn="auto">
              <a:spcAft>
                <a:spcPts val="0"/>
              </a:spcAft>
              <a:defRPr/>
            </a:pPr>
            <a:r>
              <a:rPr lang="en-US" sz="4300" b="1" dirty="0"/>
              <a:t>D5 – Post Room Internal Distribution </a:t>
            </a:r>
            <a:endParaRPr lang="en-US" sz="4300" dirty="0"/>
          </a:p>
          <a:p>
            <a:pPr marL="171446" indent="-171446" defTabSz="914378" fontAlgn="auto">
              <a:spcAft>
                <a:spcPts val="0"/>
              </a:spcAft>
              <a:defRPr/>
            </a:pPr>
            <a:r>
              <a:rPr lang="en-US" sz="4300" b="1" dirty="0"/>
              <a:t>D6 – Reprographics </a:t>
            </a:r>
            <a:endParaRPr lang="en-US" sz="4300" dirty="0"/>
          </a:p>
          <a:p>
            <a:pPr marL="171446" indent="-171446" defTabSz="914378" fontAlgn="auto">
              <a:spcAft>
                <a:spcPts val="0"/>
              </a:spcAft>
              <a:defRPr/>
            </a:pPr>
            <a:r>
              <a:rPr lang="en-US" sz="4300" b="1" dirty="0"/>
              <a:t>D7 – Disaster Recovery &amp; Business Continuity</a:t>
            </a:r>
            <a:endParaRPr lang="en-US" sz="4300" dirty="0"/>
          </a:p>
          <a:p>
            <a:pPr marL="171446" indent="-171446" defTabSz="914378" fontAlgn="auto">
              <a:spcAft>
                <a:spcPts val="0"/>
              </a:spcAft>
              <a:defRPr/>
            </a:pPr>
            <a:endParaRPr lang="en-US" sz="1108" dirty="0"/>
          </a:p>
        </p:txBody>
      </p:sp>
      <p:sp>
        <p:nvSpPr>
          <p:cNvPr id="27652" name="Slide Number Placeholder 3"/>
          <p:cNvSpPr>
            <a:spLocks noGrp="1" noChangeArrowheads="1"/>
          </p:cNvSpPr>
          <p:nvPr>
            <p:ph type="sldNum" sz="quarter" idx="4294967295"/>
          </p:nvPr>
        </p:nvSpPr>
        <p:spPr bwMode="auto">
          <a:xfrm>
            <a:off x="0" y="0"/>
            <a:ext cx="0" cy="0"/>
          </a:xfrm>
          <a:prstGeom prst="rect">
            <a:avLst/>
          </a:prstGeom>
          <a:noFill/>
          <a:ln>
            <a:miter lim="800000"/>
            <a:headEnd/>
            <a:tailEnd/>
          </a:ln>
        </p:spPr>
        <p:txBody>
          <a:bodyPr/>
          <a:lstStyle/>
          <a:p>
            <a:pPr eaLnBrk="0" hangingPunct="0"/>
            <a:r>
              <a:rPr lang="en-US" altLang="en-US" sz="1800" dirty="0">
                <a:latin typeface="Open Sans Light"/>
              </a:rPr>
              <a:t> </a:t>
            </a:r>
          </a:p>
        </p:txBody>
      </p:sp>
    </p:spTree>
    <p:extLst>
      <p:ext uri="{BB962C8B-B14F-4D97-AF65-F5344CB8AC3E}">
        <p14:creationId xmlns:p14="http://schemas.microsoft.com/office/powerpoint/2010/main" xmlns="" val="219672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a:extLst>
              <a:ext uri="{FF2B5EF4-FFF2-40B4-BE49-F238E27FC236}">
                <a16:creationId xmlns="" xmlns:a16="http://schemas.microsoft.com/office/drawing/2014/main" id="{07D389F7-25E5-4F5E-9C7F-E22622C60AF6}"/>
              </a:ext>
            </a:extLst>
          </p:cNvPr>
          <p:cNvSpPr>
            <a:spLocks noGrp="1" noChangeArrowheads="1"/>
          </p:cNvSpPr>
          <p:nvPr>
            <p:ph type="title"/>
          </p:nvPr>
        </p:nvSpPr>
        <p:spPr>
          <a:xfrm>
            <a:off x="609600" y="152400"/>
            <a:ext cx="8229600" cy="1143000"/>
          </a:xfrm>
          <a:solidFill>
            <a:schemeClr val="bg1"/>
          </a:solidFill>
        </p:spPr>
        <p:txBody>
          <a:bodyPr/>
          <a:lstStyle/>
          <a:p>
            <a:pPr algn="ctr"/>
            <a:r>
              <a:rPr lang="en-US" altLang="en-US" sz="3200" b="1"/>
              <a:t>Comparing Average Household Water Bills: “With Concession” vs. “Without”</a:t>
            </a:r>
          </a:p>
        </p:txBody>
      </p:sp>
      <p:sp>
        <p:nvSpPr>
          <p:cNvPr id="79875" name="Slide Number Placeholder 4">
            <a:extLst>
              <a:ext uri="{FF2B5EF4-FFF2-40B4-BE49-F238E27FC236}">
                <a16:creationId xmlns="" xmlns:a16="http://schemas.microsoft.com/office/drawing/2014/main" id="{9BE7CF64-0847-49E8-BB9F-B6698BDC534B}"/>
              </a:ext>
            </a:extLst>
          </p:cNvPr>
          <p:cNvSpPr>
            <a:spLocks noGrp="1"/>
          </p:cNvSpPr>
          <p:nvPr>
            <p:ph type="sldNum" sz="quarter" idx="4294967295"/>
          </p:nvPr>
        </p:nvSpPr>
        <p:spPr>
          <a:xfrm>
            <a:off x="3124200" y="6356350"/>
            <a:ext cx="2895600" cy="36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8567DACF-B2A6-4CC6-AC21-9AFF6EDAC366}" type="slidenum">
              <a:rPr lang="en-US" altLang="en-US" smtClean="0">
                <a:latin typeface="Times New Roman" panose="02020603050405020304" pitchFamily="18" charset="0"/>
                <a:cs typeface="Times New Roman" panose="02020603050405020304" pitchFamily="18" charset="0"/>
              </a:rPr>
              <a:pPr algn="l"/>
              <a:t>4</a:t>
            </a:fld>
            <a:endParaRPr lang="en-US" altLang="en-US">
              <a:latin typeface="Times New Roman" panose="02020603050405020304" pitchFamily="18" charset="0"/>
              <a:cs typeface="Times New Roman" panose="02020603050405020304" pitchFamily="18" charset="0"/>
            </a:endParaRPr>
          </a:p>
        </p:txBody>
      </p:sp>
      <p:pic>
        <p:nvPicPr>
          <p:cNvPr id="79876" name="Picture 2">
            <a:extLst>
              <a:ext uri="{FF2B5EF4-FFF2-40B4-BE49-F238E27FC236}">
                <a16:creationId xmlns="" xmlns:a16="http://schemas.microsoft.com/office/drawing/2014/main" id="{629602AA-E8EC-4451-86B7-ADC9FD86FE9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219200"/>
            <a:ext cx="7616825" cy="5113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5448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692150" y="193675"/>
            <a:ext cx="6517903" cy="539750"/>
          </a:xfrm>
        </p:spPr>
        <p:txBody>
          <a:bodyPr>
            <a:normAutofit fontScale="90000"/>
          </a:bodyPr>
          <a:lstStyle/>
          <a:p>
            <a:pPr defTabSz="914378" fontAlgn="auto">
              <a:spcAft>
                <a:spcPts val="0"/>
              </a:spcAft>
              <a:defRPr/>
            </a:pPr>
            <a:r>
              <a:rPr lang="en-US" altLang="en-US" sz="3200" b="1" u="sng" dirty="0"/>
              <a:t>Facilities Management Contracts: Standardized Output Requirements</a:t>
            </a:r>
          </a:p>
        </p:txBody>
      </p:sp>
      <p:sp>
        <p:nvSpPr>
          <p:cNvPr id="34819" name="Content Placeholder 2">
            <a:extLst/>
          </p:cNvPr>
          <p:cNvSpPr>
            <a:spLocks noGrp="1"/>
          </p:cNvSpPr>
          <p:nvPr>
            <p:ph idx="1"/>
          </p:nvPr>
        </p:nvSpPr>
        <p:spPr>
          <a:xfrm>
            <a:off x="206375" y="1420074"/>
            <a:ext cx="8731250" cy="1475526"/>
          </a:xfrm>
          <a:solidFill>
            <a:schemeClr val="bg1"/>
          </a:solidFill>
        </p:spPr>
        <p:txBody>
          <a:bodyPr>
            <a:normAutofit fontScale="77500" lnSpcReduction="20000"/>
          </a:bodyPr>
          <a:lstStyle/>
          <a:p>
            <a:pPr marL="171446" indent="-171446" defTabSz="914378" fontAlgn="auto">
              <a:spcAft>
                <a:spcPts val="0"/>
              </a:spcAft>
              <a:defRPr/>
            </a:pPr>
            <a:r>
              <a:rPr lang="en-US" sz="2585" dirty="0"/>
              <a:t>Typically applied to Social and Commercial Infrastructure facilities that provide accommodation for high numbers of citizens, tenants, retailers, passengers, etc.</a:t>
            </a:r>
          </a:p>
          <a:p>
            <a:pPr marL="171446" indent="-171446" defTabSz="914378" fontAlgn="auto">
              <a:spcAft>
                <a:spcPts val="0"/>
              </a:spcAft>
              <a:defRPr/>
            </a:pPr>
            <a:r>
              <a:rPr lang="en-US" sz="2585" dirty="0"/>
              <a:t>Applied to Schools, Hospitals, Correctional Facilities, Public Sports &amp; Recreational Complexes, Public Sector Office Buildings, Market Places, Transportation Terminals, etc.</a:t>
            </a:r>
          </a:p>
          <a:p>
            <a:pPr marL="171446" indent="-171446" defTabSz="914378" fontAlgn="auto">
              <a:spcAft>
                <a:spcPts val="0"/>
              </a:spcAft>
              <a:defRPr/>
            </a:pPr>
            <a:endParaRPr lang="en-US" sz="2585" dirty="0"/>
          </a:p>
        </p:txBody>
      </p:sp>
      <p:pic>
        <p:nvPicPr>
          <p:cNvPr id="26628" name="Picture 2"/>
          <p:cNvPicPr>
            <a:picLocks noChangeAspect="1" noChangeArrowheads="1"/>
          </p:cNvPicPr>
          <p:nvPr/>
        </p:nvPicPr>
        <p:blipFill>
          <a:blip r:embed="rId2"/>
          <a:srcRect/>
          <a:stretch>
            <a:fillRect/>
          </a:stretch>
        </p:blipFill>
        <p:spPr bwMode="auto">
          <a:xfrm>
            <a:off x="533400" y="2895600"/>
            <a:ext cx="8158163" cy="3228975"/>
          </a:xfrm>
          <a:prstGeom prst="rect">
            <a:avLst/>
          </a:prstGeom>
          <a:noFill/>
          <a:ln w="28575">
            <a:solidFill>
              <a:schemeClr val="tx1"/>
            </a:solidFill>
            <a:miter lim="800000"/>
            <a:headEnd/>
            <a:tailEnd/>
          </a:ln>
        </p:spPr>
      </p:pic>
      <p:sp>
        <p:nvSpPr>
          <p:cNvPr id="26629" name="Slide Number Placeholder 4"/>
          <p:cNvSpPr>
            <a:spLocks noGrp="1" noChangeArrowheads="1"/>
          </p:cNvSpPr>
          <p:nvPr>
            <p:ph type="sldNum" sz="quarter" idx="4294967295"/>
          </p:nvPr>
        </p:nvSpPr>
        <p:spPr bwMode="auto">
          <a:xfrm>
            <a:off x="0" y="0"/>
            <a:ext cx="0" cy="0"/>
          </a:xfrm>
          <a:prstGeom prst="rect">
            <a:avLst/>
          </a:prstGeom>
          <a:noFill/>
          <a:ln>
            <a:miter lim="800000"/>
            <a:headEnd/>
            <a:tailEnd/>
          </a:ln>
        </p:spPr>
        <p:txBody>
          <a:bodyPr/>
          <a:lstStyle/>
          <a:p>
            <a:pPr eaLnBrk="0" hangingPunct="0"/>
            <a:r>
              <a:rPr lang="en-US" altLang="en-US" sz="1800" dirty="0">
                <a:latin typeface="Open Sans Light"/>
              </a:rPr>
              <a:t> </a:t>
            </a:r>
          </a:p>
        </p:txBody>
      </p:sp>
    </p:spTree>
    <p:extLst>
      <p:ext uri="{BB962C8B-B14F-4D97-AF65-F5344CB8AC3E}">
        <p14:creationId xmlns:p14="http://schemas.microsoft.com/office/powerpoint/2010/main" xmlns="" val="3248374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33413" y="333375"/>
            <a:ext cx="7129462" cy="587375"/>
          </a:xfrm>
          <a:ln>
            <a:noFill/>
          </a:ln>
        </p:spPr>
        <p:txBody>
          <a:bodyPr>
            <a:normAutofit fontScale="90000"/>
          </a:bodyPr>
          <a:lstStyle/>
          <a:p>
            <a:pPr defTabSz="914378" fontAlgn="auto">
              <a:spcAft>
                <a:spcPts val="0"/>
              </a:spcAft>
              <a:defRPr/>
            </a:pPr>
            <a:r>
              <a:rPr lang="en-GB" sz="2954" b="1" u="sng" dirty="0"/>
              <a:t>A Good PPP Output Specification must:</a:t>
            </a:r>
            <a:br>
              <a:rPr lang="en-GB" sz="2954" b="1" u="sng" dirty="0"/>
            </a:br>
            <a:endParaRPr lang="en-GB" sz="2954" b="1" u="sng" dirty="0">
              <a:solidFill>
                <a:srgbClr val="CC0000"/>
              </a:solidFill>
            </a:endParaRPr>
          </a:p>
        </p:txBody>
      </p:sp>
      <p:sp>
        <p:nvSpPr>
          <p:cNvPr id="36868" name="Rectangle 3"/>
          <p:cNvSpPr>
            <a:spLocks noGrp="1" noChangeArrowheads="1"/>
          </p:cNvSpPr>
          <p:nvPr>
            <p:ph type="body" idx="1"/>
          </p:nvPr>
        </p:nvSpPr>
        <p:spPr>
          <a:xfrm>
            <a:off x="171450" y="1256831"/>
            <a:ext cx="8820150" cy="5039194"/>
          </a:xfrm>
          <a:solidFill>
            <a:srgbClr val="FFFFFF"/>
          </a:solidFill>
        </p:spPr>
        <p:txBody>
          <a:bodyPr>
            <a:normAutofit lnSpcReduction="10000"/>
          </a:bodyPr>
          <a:lstStyle/>
          <a:p>
            <a:pPr marL="914400" lvl="1" indent="-492125" defTabSz="914378" fontAlgn="auto">
              <a:lnSpc>
                <a:spcPct val="90000"/>
              </a:lnSpc>
              <a:spcAft>
                <a:spcPts val="0"/>
              </a:spcAft>
              <a:defRPr/>
            </a:pPr>
            <a:r>
              <a:rPr lang="en-GB" sz="2400" dirty="0"/>
              <a:t>Reflect the actual requirements of the services by end-users and consumers</a:t>
            </a:r>
          </a:p>
          <a:p>
            <a:pPr marL="914400" lvl="1" indent="-492125" defTabSz="914378" fontAlgn="auto">
              <a:lnSpc>
                <a:spcPct val="90000"/>
              </a:lnSpc>
              <a:spcAft>
                <a:spcPts val="0"/>
              </a:spcAft>
              <a:defRPr/>
            </a:pPr>
            <a:r>
              <a:rPr lang="en-GB" sz="2400" dirty="0"/>
              <a:t>Be clear, concise and unambiguous</a:t>
            </a:r>
          </a:p>
          <a:p>
            <a:pPr marL="914400" lvl="1" indent="-492125" defTabSz="914378" fontAlgn="auto">
              <a:lnSpc>
                <a:spcPct val="90000"/>
              </a:lnSpc>
              <a:spcAft>
                <a:spcPts val="0"/>
              </a:spcAft>
              <a:defRPr/>
            </a:pPr>
            <a:r>
              <a:rPr lang="en-GB" sz="2400" dirty="0"/>
              <a:t>Give the potential bidders sufficient information to decide and cost the facilities and services </a:t>
            </a:r>
          </a:p>
          <a:p>
            <a:pPr marL="914400" lvl="1" indent="-492125" defTabSz="914378" fontAlgn="auto">
              <a:lnSpc>
                <a:spcPct val="90000"/>
              </a:lnSpc>
              <a:spcAft>
                <a:spcPts val="0"/>
              </a:spcAft>
              <a:defRPr/>
            </a:pPr>
            <a:r>
              <a:rPr lang="en-GB" sz="2400" dirty="0"/>
              <a:t>Comply with legal or other statutory requirements and technical compatibility requirements of the project</a:t>
            </a:r>
          </a:p>
          <a:p>
            <a:pPr marL="914400" lvl="1" indent="-492125" defTabSz="914378" fontAlgn="auto">
              <a:lnSpc>
                <a:spcPct val="90000"/>
              </a:lnSpc>
              <a:spcAft>
                <a:spcPts val="0"/>
              </a:spcAft>
              <a:defRPr/>
            </a:pPr>
            <a:r>
              <a:rPr lang="en-GB" sz="2400" dirty="0"/>
              <a:t>Increase the benefits of combining design, construction &amp; operation</a:t>
            </a:r>
          </a:p>
          <a:p>
            <a:pPr marL="914400" lvl="1" indent="-492125" defTabSz="914378" fontAlgn="auto">
              <a:lnSpc>
                <a:spcPct val="90000"/>
              </a:lnSpc>
              <a:spcAft>
                <a:spcPts val="0"/>
              </a:spcAft>
              <a:defRPr/>
            </a:pPr>
            <a:r>
              <a:rPr lang="en-GB" sz="2400" dirty="0"/>
              <a:t>Allow projects to be evaluated in the procurement process against defined criteria</a:t>
            </a:r>
          </a:p>
          <a:p>
            <a:pPr marL="914400" lvl="1" indent="-492125" defTabSz="914378" fontAlgn="auto">
              <a:lnSpc>
                <a:spcPct val="90000"/>
              </a:lnSpc>
              <a:spcAft>
                <a:spcPts val="0"/>
              </a:spcAft>
              <a:defRPr/>
            </a:pPr>
            <a:r>
              <a:rPr lang="en-GB" sz="2400" dirty="0"/>
              <a:t>Identify those service areas which are critical to the availability and performance of the facility</a:t>
            </a:r>
          </a:p>
          <a:p>
            <a:pPr marL="914400" lvl="1" indent="-492125" defTabSz="914378" fontAlgn="auto">
              <a:lnSpc>
                <a:spcPct val="90000"/>
              </a:lnSpc>
              <a:spcAft>
                <a:spcPts val="0"/>
              </a:spcAft>
              <a:defRPr/>
            </a:pPr>
            <a:r>
              <a:rPr lang="en-GB" sz="2400" dirty="0"/>
              <a:t>Only contain requirements that can be afforded by the client and are deliverable</a:t>
            </a:r>
          </a:p>
        </p:txBody>
      </p:sp>
    </p:spTree>
    <p:extLst>
      <p:ext uri="{BB962C8B-B14F-4D97-AF65-F5344CB8AC3E}">
        <p14:creationId xmlns:p14="http://schemas.microsoft.com/office/powerpoint/2010/main" xmlns="" val="533498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bwMode="auto">
          <a:xfrm>
            <a:off x="3235325" y="6205538"/>
            <a:ext cx="4783138" cy="284162"/>
          </a:xfrm>
          <a:prstGeom prst="rect">
            <a:avLst/>
          </a:prstGeom>
          <a:noFill/>
          <a:ln>
            <a:miter lim="800000"/>
            <a:headEnd/>
            <a:tailEnd/>
          </a:ln>
        </p:spPr>
        <p:txBody>
          <a:bodyPr/>
          <a:lstStyle/>
          <a:p>
            <a:pPr algn="ctr"/>
            <a:fld id="{5EF612AB-3F2A-4AFD-8F7B-F0F4C5D27338}" type="slidenum">
              <a:rPr lang="en-US">
                <a:latin typeface="Times New Roman" pitchFamily="18" charset="0"/>
                <a:cs typeface="Times New Roman" pitchFamily="18" charset="0"/>
              </a:rPr>
              <a:pPr algn="ctr"/>
              <a:t>42</a:t>
            </a:fld>
            <a:endParaRPr lang="en-US">
              <a:latin typeface="Times New Roman" pitchFamily="18" charset="0"/>
              <a:cs typeface="Times New Roman" pitchFamily="18" charset="0"/>
            </a:endParaRPr>
          </a:p>
        </p:txBody>
      </p:sp>
      <p:sp>
        <p:nvSpPr>
          <p:cNvPr id="23555" name="Rectangle 2"/>
          <p:cNvSpPr>
            <a:spLocks noGrp="1" noChangeArrowheads="1"/>
          </p:cNvSpPr>
          <p:nvPr>
            <p:ph type="title"/>
          </p:nvPr>
        </p:nvSpPr>
        <p:spPr>
          <a:xfrm>
            <a:off x="633413" y="128588"/>
            <a:ext cx="5978525" cy="609600"/>
          </a:xfrm>
          <a:ln>
            <a:noFill/>
          </a:ln>
        </p:spPr>
        <p:txBody>
          <a:bodyPr/>
          <a:lstStyle/>
          <a:p>
            <a:pPr defTabSz="914378" fontAlgn="auto">
              <a:spcAft>
                <a:spcPts val="0"/>
              </a:spcAft>
              <a:defRPr/>
            </a:pPr>
            <a:r>
              <a:rPr lang="en-GB" sz="3508" b="1"/>
              <a:t>PPP Output Specifications</a:t>
            </a:r>
          </a:p>
        </p:txBody>
      </p:sp>
      <p:sp>
        <p:nvSpPr>
          <p:cNvPr id="23556" name="Rectangle 3"/>
          <p:cNvSpPr>
            <a:spLocks noGrp="1" noChangeArrowheads="1"/>
          </p:cNvSpPr>
          <p:nvPr>
            <p:ph type="body" idx="1"/>
          </p:nvPr>
        </p:nvSpPr>
        <p:spPr>
          <a:xfrm>
            <a:off x="361950" y="1693414"/>
            <a:ext cx="8505825" cy="4512123"/>
          </a:xfrm>
          <a:solidFill>
            <a:srgbClr val="FFFFFF"/>
          </a:solidFill>
          <a:ln>
            <a:noFill/>
          </a:ln>
        </p:spPr>
        <p:txBody>
          <a:bodyPr/>
          <a:lstStyle/>
          <a:p>
            <a:pPr marL="171446" indent="-171446" algn="just" defTabSz="914378" fontAlgn="auto">
              <a:lnSpc>
                <a:spcPct val="80000"/>
              </a:lnSpc>
              <a:spcAft>
                <a:spcPts val="0"/>
              </a:spcAft>
              <a:defRPr/>
            </a:pPr>
            <a:r>
              <a:rPr lang="en-GB" sz="2031" u="sng" dirty="0"/>
              <a:t>Why Do we need Output Specifications?</a:t>
            </a:r>
          </a:p>
          <a:p>
            <a:pPr marL="344480" lvl="1" indent="-173034" algn="just" defTabSz="914378" fontAlgn="auto">
              <a:lnSpc>
                <a:spcPct val="80000"/>
              </a:lnSpc>
              <a:spcAft>
                <a:spcPts val="0"/>
              </a:spcAft>
              <a:defRPr/>
            </a:pPr>
            <a:r>
              <a:rPr lang="en-GB" sz="2031" dirty="0"/>
              <a:t>Needed for a clear PPP contract and the successful delivery of long-term services </a:t>
            </a:r>
          </a:p>
          <a:p>
            <a:pPr marL="344480" lvl="1" indent="-173034" algn="just" defTabSz="914378" fontAlgn="auto">
              <a:lnSpc>
                <a:spcPct val="80000"/>
              </a:lnSpc>
              <a:spcAft>
                <a:spcPts val="0"/>
              </a:spcAft>
              <a:defRPr/>
            </a:pPr>
            <a:r>
              <a:rPr lang="en-GB" sz="2031" dirty="0"/>
              <a:t>The emphasis is on </a:t>
            </a:r>
          </a:p>
          <a:p>
            <a:pPr marL="515925" lvl="2" indent="-171446" algn="just" defTabSz="914378" fontAlgn="auto">
              <a:lnSpc>
                <a:spcPct val="80000"/>
              </a:lnSpc>
              <a:spcAft>
                <a:spcPts val="0"/>
              </a:spcAft>
              <a:defRPr/>
            </a:pPr>
            <a:r>
              <a:rPr lang="en-GB" sz="1846" dirty="0"/>
              <a:t>service outcomes and outputs</a:t>
            </a:r>
          </a:p>
          <a:p>
            <a:pPr marL="515925" lvl="2" indent="-171446" algn="just" defTabSz="914378" fontAlgn="auto">
              <a:lnSpc>
                <a:spcPct val="80000"/>
              </a:lnSpc>
              <a:spcAft>
                <a:spcPts val="0"/>
              </a:spcAft>
              <a:defRPr/>
            </a:pPr>
            <a:r>
              <a:rPr lang="en-GB" sz="1846" dirty="0"/>
              <a:t>explicit allocation of risks and </a:t>
            </a:r>
          </a:p>
          <a:p>
            <a:pPr marL="515925" lvl="2" indent="-171446" algn="just" defTabSz="914378" fontAlgn="auto">
              <a:lnSpc>
                <a:spcPct val="80000"/>
              </a:lnSpc>
              <a:spcAft>
                <a:spcPts val="0"/>
              </a:spcAft>
              <a:defRPr/>
            </a:pPr>
            <a:r>
              <a:rPr lang="en-GB" sz="1846" dirty="0"/>
              <a:t>the integration of design and build with the operation of service facilities </a:t>
            </a:r>
          </a:p>
          <a:p>
            <a:pPr marL="344480" lvl="1" indent="-173034" algn="just" defTabSz="914378" fontAlgn="auto">
              <a:lnSpc>
                <a:spcPct val="80000"/>
              </a:lnSpc>
              <a:spcAft>
                <a:spcPts val="0"/>
              </a:spcAft>
              <a:defRPr/>
            </a:pPr>
            <a:r>
              <a:rPr lang="en-GB" sz="2031" dirty="0"/>
              <a:t>It focuses on strategic needs rather than the detail of current provision </a:t>
            </a:r>
          </a:p>
          <a:p>
            <a:pPr marL="344480" lvl="1" indent="-173034" algn="just" defTabSz="914378" fontAlgn="auto">
              <a:lnSpc>
                <a:spcPct val="80000"/>
              </a:lnSpc>
              <a:spcAft>
                <a:spcPts val="0"/>
              </a:spcAft>
              <a:defRPr/>
            </a:pPr>
            <a:r>
              <a:rPr lang="en-GB" sz="2031" dirty="0"/>
              <a:t>It should allow </a:t>
            </a:r>
            <a:r>
              <a:rPr lang="en-GB" sz="2031" b="1" dirty="0"/>
              <a:t>innovation </a:t>
            </a:r>
            <a:r>
              <a:rPr lang="en-GB" sz="2031" dirty="0"/>
              <a:t>for the private sector to select their own detailed design, construction, materials, equipment, operation, maintenance, and staffing of facilities to be proposed </a:t>
            </a:r>
          </a:p>
          <a:p>
            <a:pPr marL="344480" lvl="1" indent="-173034" algn="just" defTabSz="914378" fontAlgn="auto">
              <a:lnSpc>
                <a:spcPct val="80000"/>
              </a:lnSpc>
              <a:spcAft>
                <a:spcPts val="0"/>
              </a:spcAft>
              <a:defRPr/>
            </a:pPr>
            <a:r>
              <a:rPr lang="en-GB" sz="2031" dirty="0"/>
              <a:t>It focuses bidders’ attention on project risks</a:t>
            </a:r>
          </a:p>
          <a:p>
            <a:pPr marL="344480" lvl="1" indent="-173034" algn="just" defTabSz="914378" fontAlgn="auto">
              <a:lnSpc>
                <a:spcPct val="80000"/>
              </a:lnSpc>
              <a:spcAft>
                <a:spcPts val="0"/>
              </a:spcAft>
              <a:defRPr/>
            </a:pPr>
            <a:r>
              <a:rPr lang="en-GB" sz="2031" dirty="0"/>
              <a:t>This should lead to better designed and operated facilities in the longer term </a:t>
            </a:r>
          </a:p>
        </p:txBody>
      </p:sp>
    </p:spTree>
    <p:extLst>
      <p:ext uri="{BB962C8B-B14F-4D97-AF65-F5344CB8AC3E}">
        <p14:creationId xmlns:p14="http://schemas.microsoft.com/office/powerpoint/2010/main" xmlns="" val="4100711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7962" y="76200"/>
            <a:ext cx="7408259" cy="609600"/>
          </a:xfrm>
          <a:solidFill>
            <a:schemeClr val="bg1"/>
          </a:solidFill>
        </p:spPr>
        <p:txBody>
          <a:bodyPr>
            <a:normAutofit fontScale="90000"/>
          </a:bodyPr>
          <a:lstStyle/>
          <a:p>
            <a:pPr defTabSz="914378" fontAlgn="auto">
              <a:spcAft>
                <a:spcPts val="0"/>
              </a:spcAft>
              <a:defRPr/>
            </a:pPr>
            <a:r>
              <a:rPr lang="en-US" altLang="en-US" sz="3200" b="1" u="sng" dirty="0">
                <a:solidFill>
                  <a:srgbClr val="CC0000"/>
                </a:solidFill>
              </a:rPr>
              <a:t>Output-Based </a:t>
            </a:r>
            <a:r>
              <a:rPr lang="en-US" altLang="en-US" sz="3200" b="1" u="sng" dirty="0" err="1">
                <a:solidFill>
                  <a:srgbClr val="CC0000"/>
                </a:solidFill>
              </a:rPr>
              <a:t>Perf</a:t>
            </a:r>
            <a:r>
              <a:rPr lang="en-US" altLang="en-US" sz="3200" b="1" u="sng" dirty="0">
                <a:solidFill>
                  <a:srgbClr val="CC0000"/>
                </a:solidFill>
              </a:rPr>
              <a:t>. Indicators for PPPs</a:t>
            </a:r>
          </a:p>
        </p:txBody>
      </p:sp>
      <p:sp>
        <p:nvSpPr>
          <p:cNvPr id="31747" name="Rectangle 3" descr="Rectangle: Click to edit Master text styles&#10;Second level&#10;Third level&#10;Fourth level&#10;Fifth level"/>
          <p:cNvSpPr>
            <a:spLocks noGrp="1" noChangeArrowheads="1"/>
          </p:cNvSpPr>
          <p:nvPr>
            <p:ph idx="1"/>
          </p:nvPr>
        </p:nvSpPr>
        <p:spPr>
          <a:xfrm>
            <a:off x="197962" y="1481738"/>
            <a:ext cx="8793637" cy="4689678"/>
          </a:xfrm>
        </p:spPr>
        <p:txBody>
          <a:bodyPr>
            <a:normAutofit fontScale="92500" lnSpcReduction="10000"/>
          </a:bodyPr>
          <a:lstStyle/>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Level of demand/Capacity:</a:t>
            </a:r>
            <a:r>
              <a:rPr lang="en-US" altLang="en-US" sz="2200" dirty="0">
                <a:cs typeface="Times New Roman" pitchFamily="18" charset="0"/>
              </a:rPr>
              <a:t> Minimum level of demand that project must provide. Expressed as capacity provided, number of end users, volume delivered, etc.</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Availability &amp; Reliability:</a:t>
            </a:r>
            <a:r>
              <a:rPr lang="en-US" altLang="en-US" sz="2200" dirty="0">
                <a:cs typeface="Times New Roman" pitchFamily="18" charset="0"/>
              </a:rPr>
              <a:t> Percent of the time must the project’s services be available?</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Access:</a:t>
            </a:r>
            <a:r>
              <a:rPr lang="en-US" altLang="en-US" sz="2200" dirty="0">
                <a:cs typeface="Times New Roman" pitchFamily="18" charset="0"/>
              </a:rPr>
              <a:t> Minimum distance from clients or end users?</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Timing:</a:t>
            </a:r>
            <a:r>
              <a:rPr lang="en-US" altLang="en-US" sz="2200" dirty="0">
                <a:cs typeface="Times New Roman" pitchFamily="18" charset="0"/>
              </a:rPr>
              <a:t> Deadline for when these services must be available &amp; termination deadline, etc.</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Technical Quality Standards:</a:t>
            </a:r>
            <a:r>
              <a:rPr lang="en-US" altLang="en-US" sz="2200" dirty="0">
                <a:cs typeface="Times New Roman" pitchFamily="18" charset="0"/>
              </a:rPr>
              <a:t> Minimum levels of technical quality, sector-specific for buildings, electricity, water, roads, etc. </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Facility Management (Appearance &amp; Cleanliness):</a:t>
            </a:r>
            <a:r>
              <a:rPr lang="en-US" altLang="en-US" sz="2200" dirty="0">
                <a:cs typeface="Times New Roman" pitchFamily="18" charset="0"/>
              </a:rPr>
              <a:t> When possible, use Standard Industry Indicators for Facilities Management for standards for areas like the cleaning, appearance, etc.</a:t>
            </a:r>
          </a:p>
          <a:p>
            <a:pPr marL="171446" indent="-171446" defTabSz="914378" fontAlgn="auto">
              <a:lnSpc>
                <a:spcPct val="90000"/>
              </a:lnSpc>
              <a:spcAft>
                <a:spcPts val="0"/>
              </a:spcAft>
              <a:buFont typeface="Wingdings" pitchFamily="2" charset="2"/>
              <a:buChar char="q"/>
              <a:defRPr/>
            </a:pPr>
            <a:r>
              <a:rPr lang="en-US" altLang="en-US" sz="2200" b="1" dirty="0">
                <a:cs typeface="Times New Roman" pitchFamily="18" charset="0"/>
              </a:rPr>
              <a:t>Other sector &amp; project-specific output standards:</a:t>
            </a:r>
            <a:r>
              <a:rPr lang="en-US" altLang="en-US" sz="2200" dirty="0">
                <a:cs typeface="Times New Roman" pitchFamily="18" charset="0"/>
              </a:rPr>
              <a:t> Each sector &amp; project has unique key performance indicators.  If these can be feasibly quantified and measured, include in output requirements.</a:t>
            </a:r>
            <a:r>
              <a:rPr lang="en-US" altLang="en-US" sz="2200" dirty="0"/>
              <a:t> </a:t>
            </a:r>
          </a:p>
        </p:txBody>
      </p:sp>
      <p:sp>
        <p:nvSpPr>
          <p:cNvPr id="22532" name="Rectangle 6"/>
          <p:cNvSpPr>
            <a:spLocks noGrp="1" noChangeArrowheads="1"/>
          </p:cNvSpPr>
          <p:nvPr>
            <p:ph type="sldNum" sz="quarter" idx="4294967295"/>
          </p:nvPr>
        </p:nvSpPr>
        <p:spPr bwMode="auto">
          <a:xfrm>
            <a:off x="8610600" y="6492875"/>
            <a:ext cx="533400" cy="365125"/>
          </a:xfrm>
          <a:prstGeom prst="rect">
            <a:avLst/>
          </a:prstGeom>
          <a:noFill/>
          <a:ln>
            <a:miter lim="800000"/>
            <a:headEnd/>
            <a:tailEnd/>
          </a:ln>
        </p:spPr>
        <p:txBody>
          <a:bodyPr/>
          <a:lstStyle/>
          <a:p>
            <a:pPr algn="ctr" eaLnBrk="0" hangingPunct="0"/>
            <a:fld id="{0DD74B15-91DC-4649-B0B4-352EE4416E8D}" type="slidenum">
              <a:rPr lang="en-US" altLang="en-US" sz="1600" b="1" baseline="28000">
                <a:solidFill>
                  <a:srgbClr val="0033CC"/>
                </a:solidFill>
                <a:latin typeface="Times New Roman" pitchFamily="18" charset="0"/>
              </a:rPr>
              <a:pPr algn="ctr" eaLnBrk="0" hangingPunct="0"/>
              <a:t>43</a:t>
            </a:fld>
            <a:endParaRPr lang="en-US" altLang="en-US" sz="1600" b="1" baseline="28000">
              <a:solidFill>
                <a:srgbClr val="0033CC"/>
              </a:solidFill>
              <a:latin typeface="Times New Roman" pitchFamily="18" charset="0"/>
            </a:endParaRPr>
          </a:p>
        </p:txBody>
      </p:sp>
    </p:spTree>
    <p:extLst>
      <p:ext uri="{BB962C8B-B14F-4D97-AF65-F5344CB8AC3E}">
        <p14:creationId xmlns:p14="http://schemas.microsoft.com/office/powerpoint/2010/main" xmlns="" val="3434606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p:cNvPr>
          <p:cNvSpPr>
            <a:spLocks noGrp="1" noChangeArrowheads="1"/>
          </p:cNvSpPr>
          <p:nvPr>
            <p:ph type="title"/>
          </p:nvPr>
        </p:nvSpPr>
        <p:spPr>
          <a:xfrm>
            <a:off x="228600" y="273378"/>
            <a:ext cx="6173854" cy="609600"/>
          </a:xfrm>
          <a:solidFill>
            <a:schemeClr val="bg1"/>
          </a:solidFill>
        </p:spPr>
        <p:txBody>
          <a:bodyPr>
            <a:normAutofit fontScale="90000"/>
          </a:bodyPr>
          <a:lstStyle/>
          <a:p>
            <a:pPr defTabSz="914378" fontAlgn="auto">
              <a:spcAft>
                <a:spcPts val="0"/>
              </a:spcAft>
              <a:defRPr/>
            </a:pPr>
            <a:r>
              <a:rPr lang="en-GB" sz="4000" b="1" u="sng" dirty="0">
                <a:solidFill>
                  <a:srgbClr val="CC0000"/>
                </a:solidFill>
              </a:rPr>
              <a:t>Developing the PPP’s Output Specifications</a:t>
            </a:r>
          </a:p>
        </p:txBody>
      </p:sp>
      <p:sp>
        <p:nvSpPr>
          <p:cNvPr id="26627" name="Rectangle 3" descr="Rectangle: Click to edit Master text styles&#10;Second level&#10;Third level&#10;Fourth level&#10;Fifth level">
            <a:extLst/>
          </p:cNvPr>
          <p:cNvSpPr>
            <a:spLocks noGrp="1" noChangeArrowheads="1"/>
          </p:cNvSpPr>
          <p:nvPr>
            <p:ph idx="1"/>
          </p:nvPr>
        </p:nvSpPr>
        <p:spPr>
          <a:xfrm>
            <a:off x="228600" y="1428820"/>
            <a:ext cx="8756650" cy="4061550"/>
          </a:xfrm>
          <a:solidFill>
            <a:schemeClr val="bg1"/>
          </a:solidFill>
        </p:spPr>
        <p:txBody>
          <a:bodyPr>
            <a:normAutofit fontScale="85000" lnSpcReduction="20000"/>
          </a:bodyPr>
          <a:lstStyle/>
          <a:p>
            <a:pPr marL="171446" indent="-171446" defTabSz="914378" fontAlgn="auto">
              <a:spcAft>
                <a:spcPts val="0"/>
              </a:spcAft>
              <a:defRPr/>
            </a:pPr>
            <a:r>
              <a:rPr lang="en-GB" altLang="en-US" sz="3500" b="1" u="sng" dirty="0"/>
              <a:t>What is an PPP Output Specification</a:t>
            </a:r>
            <a:r>
              <a:rPr lang="en-GB" altLang="en-US" sz="3500" b="1" dirty="0"/>
              <a:t>?</a:t>
            </a:r>
          </a:p>
          <a:p>
            <a:pPr marL="344480" lvl="1" indent="-173034" defTabSz="914378" fontAlgn="auto">
              <a:spcAft>
                <a:spcPts val="0"/>
              </a:spcAft>
              <a:defRPr/>
            </a:pPr>
            <a:r>
              <a:rPr lang="en-GB" altLang="en-US" sz="2400" dirty="0"/>
              <a:t>It is what the Client (public authority) needs to achieve from the new facilities and services to be provided. </a:t>
            </a:r>
          </a:p>
          <a:p>
            <a:pPr marL="344480" lvl="1" indent="-173034" defTabSz="914378" fontAlgn="auto">
              <a:spcAft>
                <a:spcPts val="0"/>
              </a:spcAft>
              <a:defRPr/>
            </a:pPr>
            <a:r>
              <a:rPr lang="en-GB" altLang="en-US" sz="2400" dirty="0"/>
              <a:t>It directs how the private bidders should reply to the Invitation to Tender </a:t>
            </a:r>
          </a:p>
          <a:p>
            <a:pPr marL="344480" lvl="1" indent="-173034" defTabSz="914378" fontAlgn="auto">
              <a:spcAft>
                <a:spcPts val="0"/>
              </a:spcAft>
              <a:defRPr/>
            </a:pPr>
            <a:r>
              <a:rPr lang="en-GB" altLang="en-US" sz="2400" dirty="0"/>
              <a:t>It details </a:t>
            </a:r>
            <a:r>
              <a:rPr lang="en-GB" altLang="en-US" sz="2400" b="1" dirty="0">
                <a:solidFill>
                  <a:srgbClr val="D20055"/>
                </a:solidFill>
              </a:rPr>
              <a:t>WHAT</a:t>
            </a:r>
            <a:r>
              <a:rPr lang="en-GB" altLang="en-US" sz="2400" i="1" dirty="0"/>
              <a:t> </a:t>
            </a:r>
            <a:r>
              <a:rPr lang="en-GB" altLang="en-US" sz="2400" dirty="0"/>
              <a:t>needs to be achieved, </a:t>
            </a:r>
          </a:p>
          <a:p>
            <a:pPr marL="344480" lvl="1" indent="-173034" defTabSz="914378" fontAlgn="auto">
              <a:spcAft>
                <a:spcPts val="0"/>
              </a:spcAft>
              <a:buFontTx/>
              <a:buNone/>
              <a:defRPr/>
            </a:pPr>
            <a:r>
              <a:rPr lang="en-GB" altLang="en-US" sz="2400" dirty="0">
                <a:solidFill>
                  <a:srgbClr val="D20055"/>
                </a:solidFill>
              </a:rPr>
              <a:t>   NOT </a:t>
            </a:r>
            <a:r>
              <a:rPr lang="en-GB" altLang="en-US" sz="2400" u="sng" dirty="0">
                <a:solidFill>
                  <a:srgbClr val="D20055"/>
                </a:solidFill>
              </a:rPr>
              <a:t>HOW</a:t>
            </a:r>
            <a:r>
              <a:rPr lang="en-GB" altLang="en-US" sz="2400" dirty="0"/>
              <a:t> it is to be achieved.</a:t>
            </a:r>
          </a:p>
          <a:p>
            <a:pPr lvl="1" indent="-342900" defTabSz="914378" fontAlgn="auto">
              <a:spcAft>
                <a:spcPts val="0"/>
              </a:spcAft>
              <a:buSzPct val="65000"/>
              <a:buFont typeface="Wingdings" pitchFamily="2" charset="2"/>
              <a:buChar char="n"/>
              <a:defRPr/>
            </a:pPr>
            <a:r>
              <a:rPr lang="en-GB" altLang="en-US" sz="3000" b="1" u="sng" dirty="0">
                <a:solidFill>
                  <a:srgbClr val="7030A0"/>
                </a:solidFill>
              </a:rPr>
              <a:t>PPP Output Specification Requirements:</a:t>
            </a:r>
          </a:p>
          <a:p>
            <a:pPr marL="695325" lvl="2" indent="-342900" defTabSz="914378" fontAlgn="auto">
              <a:spcAft>
                <a:spcPts val="0"/>
              </a:spcAft>
              <a:buFont typeface="Wingdings" pitchFamily="2" charset="2"/>
              <a:buChar char="ü"/>
              <a:defRPr/>
            </a:pPr>
            <a:r>
              <a:rPr lang="en-GB" altLang="en-US" sz="2400" b="1" dirty="0"/>
              <a:t>Clear &amp; Unambiguously worded</a:t>
            </a:r>
          </a:p>
          <a:p>
            <a:pPr marL="695325" lvl="2" indent="-342900" defTabSz="914378" fontAlgn="auto">
              <a:spcAft>
                <a:spcPts val="0"/>
              </a:spcAft>
              <a:buFont typeface="Wingdings" pitchFamily="2" charset="2"/>
              <a:buChar char="ü"/>
              <a:defRPr/>
            </a:pPr>
            <a:r>
              <a:rPr lang="en-GB" altLang="en-US" sz="2400" b="1" dirty="0"/>
              <a:t>Technically measurable/quantifiable</a:t>
            </a:r>
          </a:p>
          <a:p>
            <a:pPr marL="695325" lvl="2" indent="-342900" defTabSz="914378" fontAlgn="auto">
              <a:spcAft>
                <a:spcPts val="0"/>
              </a:spcAft>
              <a:buFont typeface="Wingdings" pitchFamily="2" charset="2"/>
              <a:buChar char="ü"/>
              <a:defRPr/>
            </a:pPr>
            <a:r>
              <a:rPr lang="en-GB" altLang="en-US" sz="2400" b="1" dirty="0"/>
              <a:t>Legally enforceable</a:t>
            </a:r>
          </a:p>
          <a:p>
            <a:pPr marL="695325" lvl="2" indent="-342900" defTabSz="914378" fontAlgn="auto">
              <a:spcAft>
                <a:spcPts val="0"/>
              </a:spcAft>
              <a:buFont typeface="Wingdings" pitchFamily="2" charset="2"/>
              <a:buChar char="ü"/>
              <a:defRPr/>
            </a:pPr>
            <a:r>
              <a:rPr lang="en-GB" altLang="en-US" sz="2400" b="1" dirty="0"/>
              <a:t>“Cost-able” (private bidders can confidently estimate all of the input costs needed to meet the output standards)</a:t>
            </a:r>
          </a:p>
          <a:p>
            <a:pPr marL="344480" lvl="1" indent="-173034" defTabSz="914378" fontAlgn="auto">
              <a:spcAft>
                <a:spcPts val="0"/>
              </a:spcAft>
              <a:buFontTx/>
              <a:buNone/>
              <a:defRPr/>
            </a:pPr>
            <a:endParaRPr lang="en-GB" altLang="en-US" dirty="0"/>
          </a:p>
          <a:p>
            <a:pPr marL="344480" lvl="1" indent="-173034" defTabSz="914378" fontAlgn="auto">
              <a:spcAft>
                <a:spcPts val="0"/>
              </a:spcAft>
              <a:buFontTx/>
              <a:buNone/>
              <a:defRPr/>
            </a:pPr>
            <a:r>
              <a:rPr lang="en-GB" altLang="en-US" dirty="0"/>
              <a:t> </a:t>
            </a:r>
          </a:p>
          <a:p>
            <a:pPr marL="344480" lvl="1" indent="-173034" defTabSz="914378" fontAlgn="auto">
              <a:spcAft>
                <a:spcPts val="0"/>
              </a:spcAft>
              <a:buFontTx/>
              <a:buNone/>
              <a:defRPr/>
            </a:pPr>
            <a:endParaRPr lang="en-GB" altLang="en-US" dirty="0"/>
          </a:p>
        </p:txBody>
      </p:sp>
    </p:spTree>
    <p:extLst>
      <p:ext uri="{BB962C8B-B14F-4D97-AF65-F5344CB8AC3E}">
        <p14:creationId xmlns:p14="http://schemas.microsoft.com/office/powerpoint/2010/main" xmlns="" val="908844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80963"/>
            <a:ext cx="8382000" cy="457200"/>
          </a:xfrm>
          <a:solidFill>
            <a:schemeClr val="bg1"/>
          </a:solidFill>
        </p:spPr>
        <p:txBody>
          <a:bodyPr>
            <a:normAutofit fontScale="90000"/>
          </a:bodyPr>
          <a:lstStyle/>
          <a:p>
            <a:pPr defTabSz="914378" fontAlgn="auto">
              <a:spcAft>
                <a:spcPts val="0"/>
              </a:spcAft>
              <a:defRPr/>
            </a:pPr>
            <a:r>
              <a:rPr lang="en-US" altLang="en-US" sz="3200" b="1" u="sng">
                <a:solidFill>
                  <a:srgbClr val="CC0000"/>
                </a:solidFill>
              </a:rPr>
              <a:t>PPP Risk Identification/Allocation Matrix</a:t>
            </a:r>
          </a:p>
        </p:txBody>
      </p:sp>
      <p:sp>
        <p:nvSpPr>
          <p:cNvPr id="19459" name="Slide Number Placeholder 4"/>
          <p:cNvSpPr>
            <a:spLocks noGrp="1" noChangeArrowheads="1"/>
          </p:cNvSpPr>
          <p:nvPr>
            <p:ph type="sldNum" sz="quarter" idx="4294967295"/>
          </p:nvPr>
        </p:nvSpPr>
        <p:spPr bwMode="auto">
          <a:xfrm>
            <a:off x="3124200" y="6324600"/>
            <a:ext cx="2895600" cy="457200"/>
          </a:xfrm>
          <a:prstGeom prst="rect">
            <a:avLst/>
          </a:prstGeom>
          <a:noFill/>
          <a:ln>
            <a:miter lim="800000"/>
            <a:headEnd/>
            <a:tailEnd/>
          </a:ln>
        </p:spPr>
        <p:txBody>
          <a:bodyPr/>
          <a:lstStyle/>
          <a:p>
            <a:pPr eaLnBrk="0" hangingPunct="0"/>
            <a:fld id="{C5E06452-9C6E-4008-86A6-4EA41602427E}" type="slidenum">
              <a:rPr lang="en-US" altLang="en-US" b="1" baseline="28000">
                <a:solidFill>
                  <a:srgbClr val="000000"/>
                </a:solidFill>
                <a:latin typeface="Times New Roman" pitchFamily="18" charset="0"/>
              </a:rPr>
              <a:pPr eaLnBrk="0" hangingPunct="0"/>
              <a:t>45</a:t>
            </a:fld>
            <a:endParaRPr lang="en-US" altLang="en-US" b="1" baseline="28000">
              <a:solidFill>
                <a:srgbClr val="000000"/>
              </a:solidFill>
              <a:latin typeface="Times New Roman" pitchFamily="18" charset="0"/>
            </a:endParaRPr>
          </a:p>
        </p:txBody>
      </p:sp>
      <p:graphicFrame>
        <p:nvGraphicFramePr>
          <p:cNvPr id="3" name="Table 2">
            <a:extLst/>
          </p:cNvPr>
          <p:cNvGraphicFramePr>
            <a:graphicFrameLocks noGrp="1"/>
          </p:cNvGraphicFramePr>
          <p:nvPr/>
        </p:nvGraphicFramePr>
        <p:xfrm>
          <a:off x="152400" y="533400"/>
          <a:ext cx="8686800" cy="6129337"/>
        </p:xfrm>
        <a:graphic>
          <a:graphicData uri="http://schemas.openxmlformats.org/drawingml/2006/table">
            <a:tbl>
              <a:tblPr>
                <a:tableStyleId>{5C22544A-7EE6-4342-B048-85BDC9FD1C3A}</a:tableStyleId>
              </a:tblPr>
              <a:tblGrid>
                <a:gridCol w="3810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2313147">
                  <a:extLst>
                    <a:ext uri="{9D8B030D-6E8A-4147-A177-3AD203B41FA5}">
                      <a16:colId xmlns="" xmlns:a16="http://schemas.microsoft.com/office/drawing/2014/main" val="20002"/>
                    </a:ext>
                  </a:extLst>
                </a:gridCol>
                <a:gridCol w="4773453">
                  <a:extLst>
                    <a:ext uri="{9D8B030D-6E8A-4147-A177-3AD203B41FA5}">
                      <a16:colId xmlns="" xmlns:a16="http://schemas.microsoft.com/office/drawing/2014/main" val="20003"/>
                    </a:ext>
                  </a:extLst>
                </a:gridCol>
              </a:tblGrid>
              <a:tr h="2271402">
                <a:tc>
                  <a:txBody>
                    <a:bodyPr/>
                    <a:lstStyle/>
                    <a:p>
                      <a:pPr marL="0" marR="0">
                        <a:lnSpc>
                          <a:spcPct val="107000"/>
                        </a:lnSpc>
                        <a:spcBef>
                          <a:spcPts val="0"/>
                        </a:spcBef>
                        <a:spcAft>
                          <a:spcPts val="80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rPr>
                        <a:t>Operation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400" dirty="0">
                          <a:effectLst/>
                        </a:rPr>
                        <a:t>The project is not able to function and operate as fully as had been anticipated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This could reduce the project’s revenues, if it its outputs are lower than anticipated</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This could increase operating costs if more needs to be spent on operating costs to achieve higher levels of output.</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This could significantly delay construction if a new, corrected design must be completed and built.</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The private developer may have to pay penalties to the contracting agency if it is not able to the project’s minimum, contracted output or performance standards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814823">
                <a:tc>
                  <a:txBody>
                    <a:bodyPr/>
                    <a:lstStyle/>
                    <a:p>
                      <a:pPr marL="0" marR="0">
                        <a:lnSpc>
                          <a:spcPct val="107000"/>
                        </a:lnSpc>
                        <a:spcBef>
                          <a:spcPts val="0"/>
                        </a:spcBef>
                        <a:spcAft>
                          <a:spcPts val="800"/>
                        </a:spcAft>
                      </a:pPr>
                      <a:r>
                        <a:rPr lang="en-US" sz="14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rPr>
                        <a:t>Maintenance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400">
                          <a:effectLst/>
                        </a:rPr>
                        <a:t>The project and its assets are not properly maintained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The project could face unscheduled outages, reducing its revenues, its creditworthiness and its profits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The project may face higher and sooner-than-anticipated renewal and replacement costs on its un-maintained assets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a:effectLst/>
                        </a:rPr>
                        <a:t>If the project is not able to meet its minimum, contracted availability standards, it will need pay liquidated damages to the public contracting authority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043112">
                <a:tc>
                  <a:txBody>
                    <a:bodyPr/>
                    <a:lstStyle/>
                    <a:p>
                      <a:pPr marL="0" marR="0">
                        <a:lnSpc>
                          <a:spcPct val="107000"/>
                        </a:lnSpc>
                        <a:spcBef>
                          <a:spcPts val="0"/>
                        </a:spcBef>
                        <a:spcAft>
                          <a:spcPts val="800"/>
                        </a:spcAft>
                      </a:pPr>
                      <a:r>
                        <a:rPr lang="en-US" sz="14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rPr>
                        <a:t>Ancillary Features &amp; Interconnections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400">
                          <a:effectLst/>
                        </a:rPr>
                        <a:t>Ancillary infrastructure services that the project needs, such as approach-roads, energy &amp; water interconnection facilities, etc. are not provided and completed on 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dirty="0">
                          <a:effectLst/>
                        </a:rPr>
                        <a:t>This could delay the date when the project can earn its first revenues, reducing its creditworthiness for lenders and profitability for investors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400" dirty="0">
                          <a:effectLst/>
                        </a:rPr>
                        <a:t>The developer may seek either price increases or damages from the public contracting authority or Government body responsible for completing and delivering the ancillary services on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354" marR="54354"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99235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p:cNvPr>
          <p:cNvSpPr>
            <a:spLocks noGrp="1" noChangeArrowheads="1"/>
          </p:cNvSpPr>
          <p:nvPr>
            <p:ph type="title"/>
          </p:nvPr>
        </p:nvSpPr>
        <p:spPr>
          <a:xfrm>
            <a:off x="533400" y="0"/>
            <a:ext cx="8077200" cy="533400"/>
          </a:xfrm>
          <a:solidFill>
            <a:schemeClr val="bg1"/>
          </a:solidFill>
        </p:spPr>
        <p:txBody>
          <a:bodyPr/>
          <a:lstStyle/>
          <a:p>
            <a:pPr defTabSz="914378" fontAlgn="auto">
              <a:spcAft>
                <a:spcPts val="0"/>
              </a:spcAft>
              <a:defRPr/>
            </a:pPr>
            <a:r>
              <a:rPr sz="3200" b="1" u="sng" dirty="0">
                <a:solidFill>
                  <a:srgbClr val="CC0000"/>
                </a:solidFill>
              </a:rPr>
              <a:t>PPP Risk Identification/Allocation Matrix</a:t>
            </a:r>
          </a:p>
        </p:txBody>
      </p:sp>
      <p:sp>
        <p:nvSpPr>
          <p:cNvPr id="18435" name="Slide Number Placeholder 4"/>
          <p:cNvSpPr>
            <a:spLocks noGrp="1" noChangeArrowheads="1"/>
          </p:cNvSpPr>
          <p:nvPr>
            <p:ph type="sldNum" sz="quarter" idx="4294967295"/>
          </p:nvPr>
        </p:nvSpPr>
        <p:spPr bwMode="auto">
          <a:xfrm>
            <a:off x="3124200" y="6324600"/>
            <a:ext cx="2895600" cy="457200"/>
          </a:xfrm>
          <a:prstGeom prst="rect">
            <a:avLst/>
          </a:prstGeom>
          <a:noFill/>
          <a:ln>
            <a:miter lim="800000"/>
            <a:headEnd/>
            <a:tailEnd/>
          </a:ln>
        </p:spPr>
        <p:txBody>
          <a:bodyPr/>
          <a:lstStyle/>
          <a:p>
            <a:pPr eaLnBrk="0" hangingPunct="0"/>
            <a:fld id="{ABA28D46-0D15-47F3-8F3D-B096A569A8CF}" type="slidenum">
              <a:rPr lang="en-US" altLang="en-US" b="1" baseline="28000">
                <a:solidFill>
                  <a:srgbClr val="000000"/>
                </a:solidFill>
                <a:latin typeface="Times New Roman" pitchFamily="18" charset="0"/>
              </a:rPr>
              <a:pPr eaLnBrk="0" hangingPunct="0"/>
              <a:t>46</a:t>
            </a:fld>
            <a:endParaRPr lang="en-US" altLang="en-US" b="1" baseline="28000">
              <a:solidFill>
                <a:srgbClr val="000000"/>
              </a:solidFill>
              <a:latin typeface="Times New Roman" pitchFamily="18" charset="0"/>
            </a:endParaRPr>
          </a:p>
        </p:txBody>
      </p:sp>
      <p:graphicFrame>
        <p:nvGraphicFramePr>
          <p:cNvPr id="2" name="Table 1">
            <a:extLst/>
          </p:cNvPr>
          <p:cNvGraphicFramePr>
            <a:graphicFrameLocks noGrp="1"/>
          </p:cNvGraphicFramePr>
          <p:nvPr/>
        </p:nvGraphicFramePr>
        <p:xfrm>
          <a:off x="152400" y="457200"/>
          <a:ext cx="8839200" cy="6261811"/>
        </p:xfrm>
        <a:graphic>
          <a:graphicData uri="http://schemas.openxmlformats.org/drawingml/2006/table">
            <a:tbl>
              <a:tblPr>
                <a:tableStyleId>{5C22544A-7EE6-4342-B048-85BDC9FD1C3A}</a:tableStyleId>
              </a:tblPr>
              <a:tblGrid>
                <a:gridCol w="294975">
                  <a:extLst>
                    <a:ext uri="{9D8B030D-6E8A-4147-A177-3AD203B41FA5}">
                      <a16:colId xmlns="" xmlns:a16="http://schemas.microsoft.com/office/drawing/2014/main" val="20000"/>
                    </a:ext>
                  </a:extLst>
                </a:gridCol>
                <a:gridCol w="1169821">
                  <a:extLst>
                    <a:ext uri="{9D8B030D-6E8A-4147-A177-3AD203B41FA5}">
                      <a16:colId xmlns="" xmlns:a16="http://schemas.microsoft.com/office/drawing/2014/main" val="20001"/>
                    </a:ext>
                  </a:extLst>
                </a:gridCol>
                <a:gridCol w="2673065">
                  <a:extLst>
                    <a:ext uri="{9D8B030D-6E8A-4147-A177-3AD203B41FA5}">
                      <a16:colId xmlns="" xmlns:a16="http://schemas.microsoft.com/office/drawing/2014/main" val="20002"/>
                    </a:ext>
                  </a:extLst>
                </a:gridCol>
                <a:gridCol w="4701339">
                  <a:extLst>
                    <a:ext uri="{9D8B030D-6E8A-4147-A177-3AD203B41FA5}">
                      <a16:colId xmlns="" xmlns:a16="http://schemas.microsoft.com/office/drawing/2014/main" val="20003"/>
                    </a:ext>
                  </a:extLst>
                </a:gridCol>
              </a:tblGrid>
              <a:tr h="1947148">
                <a:tc>
                  <a:txBody>
                    <a:bodyPr/>
                    <a:lstStyle/>
                    <a:p>
                      <a:pPr marL="0" marR="0">
                        <a:lnSpc>
                          <a:spcPct val="107000"/>
                        </a:lnSpc>
                        <a:spcBef>
                          <a:spcPts val="0"/>
                        </a:spcBef>
                        <a:spcAft>
                          <a:spcPts val="800"/>
                        </a:spcAft>
                      </a:pPr>
                      <a:r>
                        <a:rPr lang="en-US"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rPr>
                        <a:t>Responsibility of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project’s design is faulty or inappropriate to meet the required output performance standards</a:t>
                      </a:r>
                    </a:p>
                    <a:p>
                      <a:pPr marL="0" marR="0">
                        <a:lnSpc>
                          <a:spcPct val="107000"/>
                        </a:lnSpc>
                        <a:spcBef>
                          <a:spcPts val="0"/>
                        </a:spcBef>
                        <a:spcAft>
                          <a:spcPts val="800"/>
                        </a:spcAft>
                        <a:tabLst>
                          <a:tab pos="160020" algn="l"/>
                        </a:tabLs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increase construction costs as new, more expensive designs would have to be completed and built</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increase operating costs more than anticipated as a result of having to follow a faulty or inappropriate design.</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significantly delay construction, adding interest costs during construction and delaying when the project can earn its first revenues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Investors may require price or tariff increases from the Government or its contracting agency to be able to pay these higher construction and operating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947148">
                <a:tc>
                  <a:txBody>
                    <a:bodyPr/>
                    <a:lstStyle/>
                    <a:p>
                      <a:pPr marL="0" marR="0">
                        <a:lnSpc>
                          <a:spcPct val="107000"/>
                        </a:lnSpc>
                        <a:spcBef>
                          <a:spcPts val="0"/>
                        </a:spcBef>
                        <a:spcAft>
                          <a:spcPts val="800"/>
                        </a:spcAft>
                      </a:pPr>
                      <a:r>
                        <a:rPr lang="en-US" sz="12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Output Performance Standards &amp; Specifications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project’s performance standards and design specifications are inappropriate for the project’s needs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increase construction costs as new designs may have to be completed and built</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increase operating costs more than anticipated as a result of having to follow an inappropriate design.</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significantly delay construction, adding interest costs during construction and delaying when the project can earn its first revenues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The private developer may have to pay penalties to the contracting agency for not be able to the project’s minimum, contracted performance standards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64352">
                <a:tc>
                  <a:txBody>
                    <a:bodyPr/>
                    <a:lstStyle/>
                    <a:p>
                      <a:pPr marL="0" marR="0">
                        <a:lnSpc>
                          <a:spcPct val="107000"/>
                        </a:lnSpc>
                        <a:spcBef>
                          <a:spcPts val="0"/>
                        </a:spcBef>
                        <a:spcAft>
                          <a:spcPts val="800"/>
                        </a:spcAft>
                      </a:pPr>
                      <a:r>
                        <a:rPr lang="en-US"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Procurement &amp; Construction Completion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Completion of the project construction was delayed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could increase construction costs through higher interest-during-construction costs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could delay when the project can earn its first revenues </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The private developer may have to pay liquidated damages to the public contracting authority for not being able to begin operations by the contracted deadline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164352">
                <a:tc>
                  <a:txBody>
                    <a:bodyPr/>
                    <a:lstStyle/>
                    <a:p>
                      <a:pPr marL="0" marR="0">
                        <a:lnSpc>
                          <a:spcPct val="107000"/>
                        </a:lnSpc>
                        <a:spcBef>
                          <a:spcPts val="0"/>
                        </a:spcBef>
                        <a:spcAft>
                          <a:spcPts val="800"/>
                        </a:spcAft>
                      </a:pPr>
                      <a:r>
                        <a:rPr lang="en-US" sz="12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Construction Cost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Total construction cost was more than anticipated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would reduce the profitability of the projects for its owners, and the creditworthiness or coverage ratio for its lenders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Lenders may require more investments, such as reserve accounts, from owners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Investors may try to request price or tariff increases from the Government or its contracting 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25" marR="3952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28132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305800" cy="457200"/>
          </a:xfrm>
          <a:solidFill>
            <a:schemeClr val="bg1"/>
          </a:solidFill>
        </p:spPr>
        <p:txBody>
          <a:bodyPr>
            <a:normAutofit fontScale="90000"/>
          </a:bodyPr>
          <a:lstStyle/>
          <a:p>
            <a:pPr defTabSz="914378" fontAlgn="auto">
              <a:spcAft>
                <a:spcPts val="0"/>
              </a:spcAft>
              <a:defRPr/>
            </a:pPr>
            <a:r>
              <a:rPr lang="en-US" altLang="en-US" sz="2800" b="1" u="sng">
                <a:solidFill>
                  <a:srgbClr val="CC0000"/>
                </a:solidFill>
              </a:rPr>
              <a:t>PPP Risk Identification/Allocation Matrix</a:t>
            </a:r>
          </a:p>
        </p:txBody>
      </p:sp>
      <p:sp>
        <p:nvSpPr>
          <p:cNvPr id="17411" name="Slide Number Placeholder 4"/>
          <p:cNvSpPr>
            <a:spLocks noGrp="1" noChangeArrowheads="1"/>
          </p:cNvSpPr>
          <p:nvPr>
            <p:ph type="sldNum" sz="quarter" idx="4294967295"/>
          </p:nvPr>
        </p:nvSpPr>
        <p:spPr bwMode="auto">
          <a:xfrm>
            <a:off x="3124200" y="6324600"/>
            <a:ext cx="2895600" cy="457200"/>
          </a:xfrm>
          <a:prstGeom prst="rect">
            <a:avLst/>
          </a:prstGeom>
          <a:noFill/>
          <a:ln>
            <a:miter lim="800000"/>
            <a:headEnd/>
            <a:tailEnd/>
          </a:ln>
        </p:spPr>
        <p:txBody>
          <a:bodyPr/>
          <a:lstStyle/>
          <a:p>
            <a:pPr eaLnBrk="0" hangingPunct="0"/>
            <a:fld id="{45370C2F-D70F-43F0-BEA6-25AA2F335E99}" type="slidenum">
              <a:rPr lang="en-US" altLang="en-US" b="1" baseline="28000">
                <a:solidFill>
                  <a:srgbClr val="000000"/>
                </a:solidFill>
                <a:latin typeface="Times New Roman" pitchFamily="18" charset="0"/>
              </a:rPr>
              <a:pPr eaLnBrk="0" hangingPunct="0"/>
              <a:t>47</a:t>
            </a:fld>
            <a:endParaRPr lang="en-US" altLang="en-US" b="1" baseline="28000">
              <a:solidFill>
                <a:srgbClr val="000000"/>
              </a:solidFill>
              <a:latin typeface="Times New Roman" pitchFamily="18" charset="0"/>
            </a:endParaRPr>
          </a:p>
        </p:txBody>
      </p:sp>
      <p:graphicFrame>
        <p:nvGraphicFramePr>
          <p:cNvPr id="2" name="Table 1">
            <a:extLst/>
          </p:cNvPr>
          <p:cNvGraphicFramePr>
            <a:graphicFrameLocks noGrp="1"/>
          </p:cNvGraphicFramePr>
          <p:nvPr/>
        </p:nvGraphicFramePr>
        <p:xfrm>
          <a:off x="76200" y="373063"/>
          <a:ext cx="8915400" cy="6447748"/>
        </p:xfrm>
        <a:graphic>
          <a:graphicData uri="http://schemas.openxmlformats.org/drawingml/2006/table">
            <a:tbl>
              <a:tblPr>
                <a:tableStyleId>{5C22544A-7EE6-4342-B048-85BDC9FD1C3A}</a:tableStyleId>
              </a:tblPr>
              <a:tblGrid>
                <a:gridCol w="297520">
                  <a:extLst>
                    <a:ext uri="{9D8B030D-6E8A-4147-A177-3AD203B41FA5}">
                      <a16:colId xmlns="" xmlns:a16="http://schemas.microsoft.com/office/drawing/2014/main" val="20000"/>
                    </a:ext>
                  </a:extLst>
                </a:gridCol>
                <a:gridCol w="845480">
                  <a:extLst>
                    <a:ext uri="{9D8B030D-6E8A-4147-A177-3AD203B41FA5}">
                      <a16:colId xmlns="" xmlns:a16="http://schemas.microsoft.com/office/drawing/2014/main" val="20001"/>
                    </a:ext>
                  </a:extLst>
                </a:gridCol>
                <a:gridCol w="3030533">
                  <a:extLst>
                    <a:ext uri="{9D8B030D-6E8A-4147-A177-3AD203B41FA5}">
                      <a16:colId xmlns="" xmlns:a16="http://schemas.microsoft.com/office/drawing/2014/main" val="20002"/>
                    </a:ext>
                  </a:extLst>
                </a:gridCol>
                <a:gridCol w="4741867">
                  <a:extLst>
                    <a:ext uri="{9D8B030D-6E8A-4147-A177-3AD203B41FA5}">
                      <a16:colId xmlns="" xmlns:a16="http://schemas.microsoft.com/office/drawing/2014/main" val="20003"/>
                    </a:ext>
                  </a:extLst>
                </a:gridCol>
              </a:tblGrid>
              <a:tr h="1360026">
                <a:tc>
                  <a:txBody>
                    <a:bodyPr/>
                    <a:lstStyle/>
                    <a:p>
                      <a:pPr marL="0" marR="0">
                        <a:lnSpc>
                          <a:spcPct val="107000"/>
                        </a:lnSpc>
                        <a:spcBef>
                          <a:spcPts val="0"/>
                        </a:spcBef>
                        <a:spcAft>
                          <a:spcPts val="80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Currency Availability &amp; Transferability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Foreign currency is not available to transfer funds from local to hard currency</a:t>
                      </a:r>
                    </a:p>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Profits earned by the PPP project inside the country cannot be repatriated to its owners outside the country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If this risk is present during the tendering phase, then international bidders will not bid on the project, and the tender may fail</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If this risk is present during the operating phase, investors will not be able to earn their projected financial returns, and may seek disputes, termination or damages.</a:t>
                      </a:r>
                    </a:p>
                    <a:p>
                      <a:pPr marL="274320" marR="0" indent="-228600">
                        <a:lnSpc>
                          <a:spcPct val="107000"/>
                        </a:lnSpc>
                        <a:spcBef>
                          <a:spcPts val="0"/>
                        </a:spcBef>
                        <a:spcAft>
                          <a:spcPts val="800"/>
                        </a:spcAft>
                        <a:tabLst>
                          <a:tab pos="274320" algn="l"/>
                        </a:tabLs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164330">
                <a:tc>
                  <a:txBody>
                    <a:bodyPr/>
                    <a:lstStyle/>
                    <a:p>
                      <a:pPr marL="0" marR="0">
                        <a:lnSpc>
                          <a:spcPct val="107000"/>
                        </a:lnSpc>
                        <a:spcBef>
                          <a:spcPts val="0"/>
                        </a:spcBef>
                        <a:spcAft>
                          <a:spcPts val="80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Operating Costs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costs of operating the project are higher than they were expected to 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would reduce the profitability of the projects for its owners, and the creditworthiness or coverage ratio for its lenders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Lenders may require more investments, such as reserve accounts, from owners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Investors may try to request price or tariff increases from the Government or its contracting agency.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64330">
                <a:tc>
                  <a:txBody>
                    <a:bodyPr/>
                    <a:lstStyle/>
                    <a:p>
                      <a:pPr marL="0" marR="0">
                        <a:lnSpc>
                          <a:spcPct val="107000"/>
                        </a:lnSpc>
                        <a:spcBef>
                          <a:spcPts val="0"/>
                        </a:spcBef>
                        <a:spcAft>
                          <a:spcPts val="80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Interest 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Interest rates on the loans used to finance the constructing &amp; start-up of the project increase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would reduce the profitability of the projects for its owners, and the creditworthiness or coverage ratio for its lenders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Lenders may require more investments, such as reserve accounts, from owners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Investors may try to request price or tariff increases from the Government or its contracting 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360026">
                <a:tc>
                  <a:txBody>
                    <a:bodyPr/>
                    <a:lstStyle/>
                    <a:p>
                      <a:pPr marL="0" marR="0">
                        <a:lnSpc>
                          <a:spcPct val="107000"/>
                        </a:lnSpc>
                        <a:spcBef>
                          <a:spcPts val="0"/>
                        </a:spcBef>
                        <a:spcAft>
                          <a:spcPts val="800"/>
                        </a:spcAft>
                      </a:pPr>
                      <a:r>
                        <a:rPr lang="en-US"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Exchange 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local currency depreciates in value relative to the hard currencies in which the PPP project’s loans and equity investments are denominated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would reduce the profitability of the projects for its owners, and the creditworthiness or coverage ratio for its lenders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Lenders may require more investments, such as reserve accounts, from owners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Investors may require price or tariff increases from the Government or its contracting agency to be able to pay these higher debt service return on equity costs.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360026">
                <a:tc>
                  <a:txBody>
                    <a:bodyPr/>
                    <a:lstStyle/>
                    <a:p>
                      <a:pPr marL="0" marR="0">
                        <a:lnSpc>
                          <a:spcPct val="107000"/>
                        </a:lnSpc>
                        <a:spcBef>
                          <a:spcPts val="0"/>
                        </a:spcBef>
                        <a:spcAft>
                          <a:spcPts val="80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Market/Demand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actual quantity of outputs or services demanded by users or the off-taker is less anticipated</a:t>
                      </a:r>
                    </a:p>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project’s tariffs or prices are not adjusted according to the escalation formula agreed upon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would reduce revenue and therefore also the profitability of the project for its owners, and the creditworthiness or coverage ratio for its lenders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Lenders may require more investments, such as reserve accounts, from owners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Investors may view this a contract violation and thus seek disputes, termination or damages.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253" marR="362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37306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52400"/>
            <a:ext cx="8382000" cy="457200"/>
          </a:xfrm>
        </p:spPr>
        <p:txBody>
          <a:bodyPr>
            <a:normAutofit fontScale="90000"/>
          </a:bodyPr>
          <a:lstStyle/>
          <a:p>
            <a:pPr defTabSz="914378" fontAlgn="auto">
              <a:spcAft>
                <a:spcPts val="0"/>
              </a:spcAft>
              <a:defRPr/>
            </a:pPr>
            <a:r>
              <a:rPr lang="en-US" altLang="en-US" sz="3200" b="1" u="sng">
                <a:solidFill>
                  <a:srgbClr val="CC0000"/>
                </a:solidFill>
              </a:rPr>
              <a:t>PPP Risk Identification/Allocation Matrix</a:t>
            </a:r>
          </a:p>
        </p:txBody>
      </p:sp>
      <p:sp>
        <p:nvSpPr>
          <p:cNvPr id="16387" name="Slide Number Placeholder 4"/>
          <p:cNvSpPr>
            <a:spLocks noGrp="1" noChangeArrowheads="1"/>
          </p:cNvSpPr>
          <p:nvPr>
            <p:ph type="sldNum" sz="quarter" idx="4294967295"/>
          </p:nvPr>
        </p:nvSpPr>
        <p:spPr bwMode="auto">
          <a:xfrm>
            <a:off x="3124200" y="6324600"/>
            <a:ext cx="2895600" cy="457200"/>
          </a:xfrm>
          <a:prstGeom prst="rect">
            <a:avLst/>
          </a:prstGeom>
          <a:noFill/>
          <a:ln>
            <a:miter lim="800000"/>
            <a:headEnd/>
            <a:tailEnd/>
          </a:ln>
        </p:spPr>
        <p:txBody>
          <a:bodyPr/>
          <a:lstStyle/>
          <a:p>
            <a:pPr eaLnBrk="0" hangingPunct="0"/>
            <a:fld id="{4E6464EF-F21C-4F34-9826-B7FB590789E2}" type="slidenum">
              <a:rPr lang="en-US" altLang="en-US" b="1" baseline="28000">
                <a:solidFill>
                  <a:srgbClr val="000000"/>
                </a:solidFill>
                <a:latin typeface="Times New Roman" pitchFamily="18" charset="0"/>
              </a:rPr>
              <a:pPr eaLnBrk="0" hangingPunct="0"/>
              <a:t>48</a:t>
            </a:fld>
            <a:endParaRPr lang="en-US" altLang="en-US" b="1" baseline="28000">
              <a:solidFill>
                <a:srgbClr val="000000"/>
              </a:solidFill>
              <a:latin typeface="Times New Roman" pitchFamily="18" charset="0"/>
            </a:endParaRPr>
          </a:p>
        </p:txBody>
      </p:sp>
      <p:graphicFrame>
        <p:nvGraphicFramePr>
          <p:cNvPr id="2" name="Table 1">
            <a:extLst/>
          </p:cNvPr>
          <p:cNvGraphicFramePr>
            <a:graphicFrameLocks noGrp="1"/>
          </p:cNvGraphicFramePr>
          <p:nvPr/>
        </p:nvGraphicFramePr>
        <p:xfrm>
          <a:off x="76200" y="703263"/>
          <a:ext cx="8839200" cy="6047071"/>
        </p:xfrm>
        <a:graphic>
          <a:graphicData uri="http://schemas.openxmlformats.org/drawingml/2006/table">
            <a:tbl>
              <a:tblPr>
                <a:tableStyleId>{5C22544A-7EE6-4342-B048-85BDC9FD1C3A}</a:tableStyleId>
              </a:tblPr>
              <a:tblGrid>
                <a:gridCol w="368634">
                  <a:extLst>
                    <a:ext uri="{9D8B030D-6E8A-4147-A177-3AD203B41FA5}">
                      <a16:colId xmlns="" xmlns:a16="http://schemas.microsoft.com/office/drawing/2014/main" val="20000"/>
                    </a:ext>
                  </a:extLst>
                </a:gridCol>
                <a:gridCol w="1159736">
                  <a:extLst>
                    <a:ext uri="{9D8B030D-6E8A-4147-A177-3AD203B41FA5}">
                      <a16:colId xmlns="" xmlns:a16="http://schemas.microsoft.com/office/drawing/2014/main" val="20001"/>
                    </a:ext>
                  </a:extLst>
                </a:gridCol>
                <a:gridCol w="2650020">
                  <a:extLst>
                    <a:ext uri="{9D8B030D-6E8A-4147-A177-3AD203B41FA5}">
                      <a16:colId xmlns="" xmlns:a16="http://schemas.microsoft.com/office/drawing/2014/main" val="20002"/>
                    </a:ext>
                  </a:extLst>
                </a:gridCol>
                <a:gridCol w="4660810">
                  <a:extLst>
                    <a:ext uri="{9D8B030D-6E8A-4147-A177-3AD203B41FA5}">
                      <a16:colId xmlns="" xmlns:a16="http://schemas.microsoft.com/office/drawing/2014/main" val="20003"/>
                    </a:ext>
                  </a:extLst>
                </a:gridCol>
              </a:tblGrid>
              <a:tr h="185881">
                <a:tc>
                  <a:txBody>
                    <a:bodyPr/>
                    <a:lstStyle/>
                    <a:p>
                      <a:pPr marL="0" marR="0" algn="ctr">
                        <a:lnSpc>
                          <a:spcPct val="107000"/>
                        </a:lnSpc>
                        <a:spcBef>
                          <a:spcPts val="0"/>
                        </a:spcBef>
                        <a:spcAft>
                          <a:spcPts val="800"/>
                        </a:spcAft>
                      </a:pPr>
                      <a:r>
                        <a:rPr lang="en-US" sz="1200" u="sng"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u="sng" dirty="0">
                          <a:effectLst/>
                        </a:rPr>
                        <a:t>Risk Name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u="sng" dirty="0">
                          <a:effectLst/>
                        </a:rPr>
                        <a:t>Risk Description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u="sng" dirty="0">
                          <a:effectLst/>
                        </a:rPr>
                        <a:t>How this Risk Impacts the Specific PPP Project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164498">
                <a:tc>
                  <a:txBody>
                    <a:bodyPr/>
                    <a:lstStyle/>
                    <a:p>
                      <a:pPr marL="0" marR="0">
                        <a:lnSpc>
                          <a:spcPct val="107000"/>
                        </a:lnSpc>
                        <a:spcBef>
                          <a:spcPts val="0"/>
                        </a:spcBef>
                        <a:spcAft>
                          <a:spcPts val="80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rPr>
                        <a:t>Land Availability &amp; Acquisition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dirty="0">
                          <a:effectLst/>
                        </a:rPr>
                        <a:t>Land needed for the project is not available or has not been acquired.</a:t>
                      </a:r>
                    </a:p>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dirty="0">
                          <a:effectLst/>
                        </a:rPr>
                        <a:t>There uncertainty over how much it would cost to acquire needed land and its timing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increase the construction cost of the project beyond what is planned</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This could significantly delay construction, adding interest costs during construction and delaying when the project can earn its first revenues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60221">
                <a:tc>
                  <a:txBody>
                    <a:bodyPr/>
                    <a:lstStyle/>
                    <a:p>
                      <a:pPr marL="0" marR="0">
                        <a:lnSpc>
                          <a:spcPct val="107000"/>
                        </a:lnSpc>
                        <a:spcBef>
                          <a:spcPts val="0"/>
                        </a:spcBef>
                        <a:spcAft>
                          <a:spcPts val="80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Land Unsuitability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dirty="0">
                          <a:effectLst/>
                        </a:rPr>
                        <a:t>Unanticipated adverse ground conditions are discovered</a:t>
                      </a:r>
                    </a:p>
                    <a:p>
                      <a:pPr marL="0" marR="0">
                        <a:lnSpc>
                          <a:spcPct val="107000"/>
                        </a:lnSpc>
                        <a:spcBef>
                          <a:spcPts val="0"/>
                        </a:spcBef>
                        <a:spcAft>
                          <a:spcPts val="800"/>
                        </a:spcAft>
                        <a:tabLst>
                          <a:tab pos="160020" algn="l"/>
                        </a:tabLs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could increase construction costs as new lands need to be identified and purchased</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could increase construction costs as more expensive pilings or foundation strengthening must be built.</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This could significantly delay construction, adding interest costs during construction and delaying when the project can earn its first revenues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555945">
                <a:tc>
                  <a:txBody>
                    <a:bodyPr/>
                    <a:lstStyle/>
                    <a:p>
                      <a:pPr marL="0" marR="0">
                        <a:lnSpc>
                          <a:spcPct val="107000"/>
                        </a:lnSpc>
                        <a:spcBef>
                          <a:spcPts val="0"/>
                        </a:spcBef>
                        <a:spcAft>
                          <a:spcPts val="80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rPr>
                        <a:t>Environmental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project causes major environmental impacts on its surrounding natural resources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Thousands of neighboring residents dependent upon these natural resources could lose their livelihoods, or lives.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The project could have to pay significant new, large sums to mitigate or correct these environmental damages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The project could have to pay significant new, large sums in fines, penalties, or punitive damages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a:effectLst/>
                        </a:rPr>
                        <a:t>The project may have to cease operations altogether or until it has successfully mitigated the damages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751668">
                <a:tc>
                  <a:txBody>
                    <a:bodyPr/>
                    <a:lstStyle/>
                    <a:p>
                      <a:pPr marL="0" marR="0">
                        <a:lnSpc>
                          <a:spcPct val="107000"/>
                        </a:lnSpc>
                        <a:spcBef>
                          <a:spcPts val="0"/>
                        </a:spcBef>
                        <a:spcAft>
                          <a:spcPts val="80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rPr>
                        <a:t>Health, Safety &amp; Permits/Licenses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The PPP Project Company does not receive the construction, environmental labour permits, operating licenses, etc. required for the project</a:t>
                      </a:r>
                    </a:p>
                    <a:p>
                      <a:pPr marL="342900" marR="0" lvl="0" indent="-342900">
                        <a:lnSpc>
                          <a:spcPct val="107000"/>
                        </a:lnSpc>
                        <a:spcBef>
                          <a:spcPts val="0"/>
                        </a:spcBef>
                        <a:spcAft>
                          <a:spcPts val="0"/>
                        </a:spcAft>
                        <a:buFont typeface="Symbol" panose="05050102010706020507" pitchFamily="18" charset="2"/>
                        <a:buChar char=""/>
                        <a:tabLst>
                          <a:tab pos="160020" algn="l"/>
                        </a:tabLst>
                      </a:pPr>
                      <a:r>
                        <a:rPr lang="en-US" sz="1200">
                          <a:effectLst/>
                        </a:rPr>
                        <a:t>Regulations and standards on health, safety, permitting, licenses, etc. are not complied with.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Workers or neighboring residents could suffer poor health, injuries, or other safety consequences.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The project could have to pay significant new, large sums to mitigate or correct these health/safety damages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The project could have to pay significant new, large sums in fines, penalties, or punitive damages</a:t>
                      </a:r>
                    </a:p>
                    <a:p>
                      <a:pPr marL="342900" marR="0" lvl="0" indent="-342900">
                        <a:lnSpc>
                          <a:spcPct val="107000"/>
                        </a:lnSpc>
                        <a:spcBef>
                          <a:spcPts val="0"/>
                        </a:spcBef>
                        <a:spcAft>
                          <a:spcPts val="0"/>
                        </a:spcAft>
                        <a:buFont typeface="Symbol" panose="05050102010706020507" pitchFamily="18" charset="2"/>
                        <a:buChar char=""/>
                        <a:tabLst>
                          <a:tab pos="274320" algn="l"/>
                        </a:tabLst>
                      </a:pPr>
                      <a:r>
                        <a:rPr lang="en-US" sz="1200" dirty="0">
                          <a:effectLst/>
                        </a:rPr>
                        <a:t>The project may have to cease operations altogether or until it has successfully corrected these violations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89603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76200"/>
            <a:ext cx="7315200" cy="762000"/>
          </a:xfrm>
        </p:spPr>
        <p:txBody>
          <a:bodyPr>
            <a:normAutofit fontScale="90000"/>
          </a:bodyPr>
          <a:lstStyle/>
          <a:p>
            <a:r>
              <a:rPr lang="en-US" altLang="en-US" sz="4000" b="1" u="sng">
                <a:solidFill>
                  <a:srgbClr val="0070C0"/>
                </a:solidFill>
              </a:rPr>
              <a:t>PPP Risk Analysis &amp; Structuring</a:t>
            </a:r>
          </a:p>
        </p:txBody>
      </p:sp>
      <p:sp>
        <p:nvSpPr>
          <p:cNvPr id="23556" name="Rectangle 3" descr="Rectangle: Click to edit Master text styles&#10;Second level&#10;Third level&#10;Fourth level&#10;Fifth level">
            <a:extLst>
              <a:ext uri="{FF2B5EF4-FFF2-40B4-BE49-F238E27FC236}">
                <a16:creationId xmlns="" xmlns:a16="http://schemas.microsoft.com/office/drawing/2014/main" id="{0B716AEF-97A0-437B-91EF-FA573AA1EA3C}"/>
              </a:ext>
            </a:extLst>
          </p:cNvPr>
          <p:cNvSpPr>
            <a:spLocks noGrp="1" noChangeArrowheads="1"/>
          </p:cNvSpPr>
          <p:nvPr>
            <p:ph idx="1"/>
          </p:nvPr>
        </p:nvSpPr>
        <p:spPr>
          <a:xfrm>
            <a:off x="152400" y="914400"/>
            <a:ext cx="8686800" cy="5638800"/>
          </a:xfrm>
          <a:extLst/>
        </p:spPr>
        <p:txBody>
          <a:bodyPr>
            <a:normAutofit lnSpcReduction="10000"/>
          </a:bodyPr>
          <a:lstStyle/>
          <a:p>
            <a:pPr marL="609600" indent="-609600" algn="just">
              <a:lnSpc>
                <a:spcPct val="90000"/>
              </a:lnSpc>
              <a:buFontTx/>
              <a:buAutoNum type="arabicPeriod"/>
              <a:defRPr/>
            </a:pPr>
            <a:r>
              <a:rPr lang="en-US" sz="2800" b="1" u="sng" dirty="0"/>
              <a:t>IDENTIFY</a:t>
            </a:r>
            <a:r>
              <a:rPr lang="en-US" sz="2800" dirty="0"/>
              <a:t> all relevant risks for a given project</a:t>
            </a:r>
          </a:p>
          <a:p>
            <a:pPr marL="609600" indent="-609600" algn="just">
              <a:lnSpc>
                <a:spcPct val="90000"/>
              </a:lnSpc>
              <a:buFontTx/>
              <a:buAutoNum type="arabicPeriod"/>
              <a:defRPr/>
            </a:pPr>
            <a:r>
              <a:rPr lang="en-US" sz="2800" b="1" u="sng" dirty="0"/>
              <a:t>ANALYZE</a:t>
            </a:r>
            <a:r>
              <a:rPr lang="en-US" sz="2800" dirty="0"/>
              <a:t> both the </a:t>
            </a:r>
            <a:r>
              <a:rPr lang="en-US" sz="2800" b="1" i="1" dirty="0"/>
              <a:t>size</a:t>
            </a:r>
            <a:r>
              <a:rPr lang="en-US" sz="2800" dirty="0"/>
              <a:t> of each risk event happening and the </a:t>
            </a:r>
            <a:r>
              <a:rPr lang="en-US" sz="2800" b="1" i="1" dirty="0"/>
              <a:t>probability</a:t>
            </a:r>
            <a:r>
              <a:rPr lang="en-US" sz="2800" dirty="0"/>
              <a:t> of its occurring</a:t>
            </a:r>
          </a:p>
          <a:p>
            <a:pPr marL="609600" indent="-609600" algn="just">
              <a:lnSpc>
                <a:spcPct val="90000"/>
              </a:lnSpc>
              <a:buFontTx/>
              <a:buAutoNum type="arabicPeriod"/>
              <a:defRPr/>
            </a:pPr>
            <a:r>
              <a:rPr lang="en-US" sz="2800" dirty="0"/>
              <a:t>Decide how to </a:t>
            </a:r>
            <a:r>
              <a:rPr lang="en-US" sz="2800" b="1" u="sng" dirty="0"/>
              <a:t>ALLOCATE</a:t>
            </a:r>
            <a:r>
              <a:rPr lang="en-US" sz="2800" dirty="0"/>
              <a:t> each risk between the public and private sectors (including sharing)</a:t>
            </a:r>
          </a:p>
          <a:p>
            <a:pPr marL="609600" indent="-609600" algn="just">
              <a:lnSpc>
                <a:spcPct val="90000"/>
              </a:lnSpc>
              <a:buFontTx/>
              <a:buAutoNum type="arabicPeriod"/>
              <a:defRPr/>
            </a:pPr>
            <a:r>
              <a:rPr lang="en-US" sz="2800" dirty="0"/>
              <a:t>Market Testing: Confirm if this risk allocation structure really is acceptable to both interested private contractors and to the Govt. (</a:t>
            </a:r>
            <a:r>
              <a:rPr lang="en-US" sz="2800" dirty="0" err="1"/>
              <a:t>ie</a:t>
            </a:r>
            <a:r>
              <a:rPr lang="en-US" sz="2800" dirty="0"/>
              <a:t>. The level of public sector support that would be required)</a:t>
            </a:r>
          </a:p>
          <a:p>
            <a:pPr marL="609600" indent="-609600" algn="just">
              <a:lnSpc>
                <a:spcPct val="90000"/>
              </a:lnSpc>
              <a:buFontTx/>
              <a:buNone/>
              <a:defRPr/>
            </a:pPr>
            <a:r>
              <a:rPr lang="en-US" sz="2800" dirty="0"/>
              <a:t>A good, clear risk identification, analysis &amp; allocation</a:t>
            </a:r>
          </a:p>
          <a:p>
            <a:pPr marL="609600" indent="-609600" algn="just">
              <a:lnSpc>
                <a:spcPct val="90000"/>
              </a:lnSpc>
              <a:buFontTx/>
              <a:buNone/>
              <a:defRPr/>
            </a:pPr>
            <a:r>
              <a:rPr lang="en-US" sz="2800" dirty="0"/>
              <a:t>should make it easy for a qualified PPP lawyer to </a:t>
            </a:r>
          </a:p>
          <a:p>
            <a:pPr marL="609600" indent="-609600" algn="just">
              <a:lnSpc>
                <a:spcPct val="90000"/>
              </a:lnSpc>
              <a:buFontTx/>
              <a:buNone/>
              <a:defRPr/>
            </a:pPr>
            <a:r>
              <a:rPr lang="en-US" sz="2800" dirty="0"/>
              <a:t>develop a clear, full draft of a PPP contract in the</a:t>
            </a:r>
          </a:p>
          <a:p>
            <a:pPr marL="609600" indent="-609600" algn="just">
              <a:lnSpc>
                <a:spcPct val="90000"/>
              </a:lnSpc>
              <a:buFontTx/>
              <a:buNone/>
              <a:defRPr/>
            </a:pPr>
            <a:r>
              <a:rPr lang="en-US" sz="2800" dirty="0"/>
              <a:t>tendering phase.</a:t>
            </a:r>
          </a:p>
        </p:txBody>
      </p:sp>
    </p:spTree>
    <p:extLst>
      <p:ext uri="{BB962C8B-B14F-4D97-AF65-F5344CB8AC3E}">
        <p14:creationId xmlns:p14="http://schemas.microsoft.com/office/powerpoint/2010/main" xmlns="" val="301383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a:extLst>
              <a:ext uri="{FF2B5EF4-FFF2-40B4-BE49-F238E27FC236}">
                <a16:creationId xmlns="" xmlns:a16="http://schemas.microsoft.com/office/drawing/2014/main" id="{0101E0FD-4FC1-4B4D-BB36-8564F14DA6F3}"/>
              </a:ext>
            </a:extLst>
          </p:cNvPr>
          <p:cNvSpPr>
            <a:spLocks noGrp="1" noChangeArrowheads="1"/>
          </p:cNvSpPr>
          <p:nvPr>
            <p:ph type="title"/>
          </p:nvPr>
        </p:nvSpPr>
        <p:spPr>
          <a:xfrm>
            <a:off x="0" y="152400"/>
            <a:ext cx="7738503" cy="1143000"/>
          </a:xfrm>
          <a:solidFill>
            <a:schemeClr val="bg1"/>
          </a:solidFill>
        </p:spPr>
        <p:txBody>
          <a:bodyPr>
            <a:normAutofit/>
          </a:bodyPr>
          <a:lstStyle/>
          <a:p>
            <a:pPr algn="ctr"/>
            <a:r>
              <a:rPr lang="en-US" altLang="en-US" sz="3600" b="1" dirty="0"/>
              <a:t>Comparing Water Service Quality:</a:t>
            </a:r>
            <a:br>
              <a:rPr lang="en-US" altLang="en-US" sz="3600" b="1" dirty="0"/>
            </a:br>
            <a:r>
              <a:rPr lang="en-US" altLang="en-US" sz="3600" b="1" dirty="0"/>
              <a:t>Bucharest vs. Other Romanian Cities</a:t>
            </a:r>
          </a:p>
        </p:txBody>
      </p:sp>
      <p:sp>
        <p:nvSpPr>
          <p:cNvPr id="78851" name="Slide Number Placeholder 4">
            <a:extLst>
              <a:ext uri="{FF2B5EF4-FFF2-40B4-BE49-F238E27FC236}">
                <a16:creationId xmlns="" xmlns:a16="http://schemas.microsoft.com/office/drawing/2014/main" id="{3E75299A-14A4-4D3F-AE24-6F2F4D72D285}"/>
              </a:ext>
            </a:extLst>
          </p:cNvPr>
          <p:cNvSpPr>
            <a:spLocks noGrp="1"/>
          </p:cNvSpPr>
          <p:nvPr>
            <p:ph type="sldNum" sz="quarter" idx="4294967295"/>
          </p:nvPr>
        </p:nvSpPr>
        <p:spPr>
          <a:xfrm>
            <a:off x="3124200" y="6356350"/>
            <a:ext cx="2895600" cy="36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B59486D-3485-4F6B-8696-DCBC0C4F5F7E}" type="slidenum">
              <a:rPr lang="en-US" altLang="en-US" smtClean="0">
                <a:latin typeface="Times New Roman" panose="02020603050405020304" pitchFamily="18" charset="0"/>
                <a:cs typeface="Times New Roman" panose="02020603050405020304" pitchFamily="18" charset="0"/>
              </a:rPr>
              <a:pPr algn="l"/>
              <a:t>5</a:t>
            </a:fld>
            <a:endParaRPr lang="en-US" altLang="en-US">
              <a:latin typeface="Times New Roman" panose="02020603050405020304" pitchFamily="18" charset="0"/>
              <a:cs typeface="Times New Roman" panose="02020603050405020304" pitchFamily="18" charset="0"/>
            </a:endParaRPr>
          </a:p>
        </p:txBody>
      </p:sp>
      <p:pic>
        <p:nvPicPr>
          <p:cNvPr id="78852" name="Picture 2">
            <a:extLst>
              <a:ext uri="{FF2B5EF4-FFF2-40B4-BE49-F238E27FC236}">
                <a16:creationId xmlns="" xmlns:a16="http://schemas.microsoft.com/office/drawing/2014/main" id="{EE2C7D1D-9825-40FB-B876-E4B0AE0D4B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488" y="1447800"/>
            <a:ext cx="8901112" cy="502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263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AC528338-732E-44C6-A195-884FF780043A}"/>
              </a:ext>
            </a:extLst>
          </p:cNvPr>
          <p:cNvSpPr txBox="1">
            <a:spLocks/>
          </p:cNvSpPr>
          <p:nvPr/>
        </p:nvSpPr>
        <p:spPr>
          <a:xfrm>
            <a:off x="457200" y="76200"/>
            <a:ext cx="8229600" cy="762000"/>
          </a:xfrm>
          <a:prstGeom prst="rect">
            <a:avLst/>
          </a:prstGeom>
        </p:spPr>
        <p:txBody>
          <a:bodyPr/>
          <a:lstStyle/>
          <a:p>
            <a:pPr algn="ctr" fontAlgn="auto">
              <a:spcAft>
                <a:spcPts val="0"/>
              </a:spcAft>
              <a:defRPr/>
            </a:pPr>
            <a:r>
              <a:rPr lang="en-US" sz="3400" b="1" u="sng" dirty="0" err="1">
                <a:solidFill>
                  <a:srgbClr val="0070C0"/>
                </a:solidFill>
                <a:latin typeface="+mj-lt"/>
                <a:ea typeface="+mj-ea"/>
                <a:cs typeface="+mj-cs"/>
              </a:rPr>
              <a:t>Berat</a:t>
            </a:r>
            <a:r>
              <a:rPr lang="en-US" sz="3400" b="1" u="sng" dirty="0">
                <a:solidFill>
                  <a:srgbClr val="0070C0"/>
                </a:solidFill>
                <a:latin typeface="+mj-lt"/>
                <a:ea typeface="+mj-ea"/>
                <a:cs typeface="+mj-cs"/>
              </a:rPr>
              <a:t> PPP Feasibility Study Conclusions</a:t>
            </a:r>
            <a:r>
              <a:rPr lang="sq-AL" sz="3400" b="1" u="sng" dirty="0">
                <a:solidFill>
                  <a:srgbClr val="0070C0"/>
                </a:solidFill>
                <a:latin typeface="+mj-lt"/>
                <a:ea typeface="+mj-ea"/>
                <a:cs typeface="+mj-cs"/>
              </a:rPr>
              <a:t> </a:t>
            </a:r>
            <a:endParaRPr lang="en-US" sz="3400" u="sng" dirty="0">
              <a:solidFill>
                <a:srgbClr val="0070C0"/>
              </a:solidFill>
              <a:latin typeface="+mj-lt"/>
              <a:ea typeface="+mj-ea"/>
              <a:cs typeface="+mj-cs"/>
            </a:endParaRPr>
          </a:p>
        </p:txBody>
      </p:sp>
      <p:sp>
        <p:nvSpPr>
          <p:cNvPr id="27651" name="Content Placeholder 2">
            <a:extLst>
              <a:ext uri="{FF2B5EF4-FFF2-40B4-BE49-F238E27FC236}">
                <a16:creationId xmlns="" xmlns:a16="http://schemas.microsoft.com/office/drawing/2014/main" id="{F45029F2-0707-455A-8C7C-5744561E17D4}"/>
              </a:ext>
            </a:extLst>
          </p:cNvPr>
          <p:cNvSpPr txBox="1">
            <a:spLocks/>
          </p:cNvSpPr>
          <p:nvPr/>
        </p:nvSpPr>
        <p:spPr bwMode="auto">
          <a:xfrm>
            <a:off x="119054" y="1071614"/>
            <a:ext cx="8175034" cy="5172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buFont typeface="Arial" panose="020B0604020202020204" pitchFamily="34" charset="0"/>
              <a:buChar char="•"/>
            </a:pPr>
            <a:r>
              <a:rPr lang="en-US" altLang="en-US" sz="2400" dirty="0">
                <a:latin typeface="Calibri" panose="020F0502020204030204" pitchFamily="34" charset="0"/>
              </a:rPr>
              <a:t>PPP Financial analysis indicate s</a:t>
            </a:r>
            <a:r>
              <a:rPr lang="sq-AL" altLang="en-US" sz="2400" dirty="0">
                <a:latin typeface="Calibri" panose="020F0502020204030204" pitchFamily="34" charset="0"/>
              </a:rPr>
              <a:t> that </a:t>
            </a:r>
            <a:r>
              <a:rPr lang="en-US" altLang="en-US" sz="2400" dirty="0">
                <a:latin typeface="Calibri" panose="020F0502020204030204" pitchFamily="34" charset="0"/>
              </a:rPr>
              <a:t>the project would not be financially viable based only on the revenues from selling of recyclable and composting materials.</a:t>
            </a:r>
            <a:endParaRPr lang="sq-AL" altLang="en-US" sz="2400" dirty="0">
              <a:latin typeface="Calibri" panose="020F0502020204030204" pitchFamily="34" charset="0"/>
            </a:endParaRPr>
          </a:p>
          <a:p>
            <a:pPr>
              <a:spcBef>
                <a:spcPts val="1200"/>
              </a:spcBef>
              <a:buFont typeface="Arial" panose="020B0604020202020204" pitchFamily="34" charset="0"/>
              <a:buChar char="•"/>
            </a:pPr>
            <a:r>
              <a:rPr lang="sq-AL" altLang="en-US" sz="2400" dirty="0">
                <a:latin typeface="Calibri" panose="020F0502020204030204" pitchFamily="34" charset="0"/>
              </a:rPr>
              <a:t>T</a:t>
            </a:r>
            <a:r>
              <a:rPr lang="en-US" altLang="en-US" sz="2400" dirty="0">
                <a:latin typeface="Calibri" panose="020F0502020204030204" pitchFamily="34" charset="0"/>
              </a:rPr>
              <a:t>he concession becomes viable and cost effective if the city of </a:t>
            </a:r>
            <a:r>
              <a:rPr lang="en-US" altLang="en-US" sz="2400" dirty="0" err="1">
                <a:latin typeface="Calibri" panose="020F0502020204030204" pitchFamily="34" charset="0"/>
              </a:rPr>
              <a:t>Berat</a:t>
            </a:r>
            <a:r>
              <a:rPr lang="en-US" altLang="en-US" sz="2400" dirty="0">
                <a:latin typeface="Calibri" panose="020F0502020204030204" pitchFamily="34" charset="0"/>
              </a:rPr>
              <a:t> agrees to share the risk of covering legitimate and justifiable costs that are related to service management and some of the capital cost, therefore allowing the concessionaire to recover the investment costs and generate a reasonable calculated annual profit. </a:t>
            </a:r>
            <a:endParaRPr lang="sq-AL" altLang="en-US" sz="2400" dirty="0">
              <a:latin typeface="Calibri" panose="020F0502020204030204" pitchFamily="34" charset="0"/>
            </a:endParaRPr>
          </a:p>
          <a:p>
            <a:pPr>
              <a:spcBef>
                <a:spcPts val="1200"/>
              </a:spcBef>
              <a:buFont typeface="Arial" panose="020B0604020202020204" pitchFamily="34" charset="0"/>
              <a:buChar char="•"/>
            </a:pPr>
            <a:r>
              <a:rPr lang="sq-AL" altLang="en-US" sz="2400" dirty="0">
                <a:latin typeface="Calibri" panose="020F0502020204030204" pitchFamily="34" charset="0"/>
              </a:rPr>
              <a:t>The city </a:t>
            </a:r>
            <a:r>
              <a:rPr lang="en-US" altLang="en-US" sz="2400" dirty="0">
                <a:latin typeface="Calibri" panose="020F0502020204030204" pitchFamily="34" charset="0"/>
              </a:rPr>
              <a:t>would</a:t>
            </a:r>
            <a:r>
              <a:rPr lang="sq-AL" altLang="en-US" sz="2400" dirty="0">
                <a:latin typeface="Calibri" panose="020F0502020204030204" pitchFamily="34" charset="0"/>
              </a:rPr>
              <a:t> pay an average </a:t>
            </a:r>
            <a:r>
              <a:rPr lang="en-US" altLang="en-US" sz="2400" dirty="0">
                <a:latin typeface="Calibri" panose="020F0502020204030204" pitchFamily="34" charset="0"/>
              </a:rPr>
              <a:t> solid waste collection fee to the private partner</a:t>
            </a:r>
            <a:r>
              <a:rPr lang="sq-AL" altLang="en-US" sz="2400" dirty="0">
                <a:latin typeface="Calibri" panose="020F0502020204030204" pitchFamily="34" charset="0"/>
              </a:rPr>
              <a:t> equal to </a:t>
            </a:r>
            <a:r>
              <a:rPr lang="sq-AL" altLang="en-US" sz="2400" b="1" dirty="0">
                <a:latin typeface="Calibri" panose="020F0502020204030204" pitchFamily="34" charset="0"/>
              </a:rPr>
              <a:t>243,027 € /year or 12 % less that the </a:t>
            </a:r>
            <a:r>
              <a:rPr lang="en-US" altLang="en-US" sz="2400" b="1" dirty="0">
                <a:latin typeface="Calibri" panose="020F0502020204030204" pitchFamily="34" charset="0"/>
              </a:rPr>
              <a:t>current costs of waste collection by the City.</a:t>
            </a:r>
          </a:p>
          <a:p>
            <a:pPr>
              <a:spcBef>
                <a:spcPts val="1200"/>
              </a:spcBef>
              <a:buFont typeface="Arial" panose="020B0604020202020204" pitchFamily="34" charset="0"/>
              <a:buChar char="•"/>
            </a:pPr>
            <a:r>
              <a:rPr lang="en-US" altLang="en-US" b="1" dirty="0">
                <a:latin typeface="Calibri" panose="020F0502020204030204" pitchFamily="34" charset="0"/>
              </a:rPr>
              <a:t>Thus, projected </a:t>
            </a:r>
            <a:r>
              <a:rPr lang="en-US" altLang="en-US" b="1" dirty="0" err="1">
                <a:latin typeface="Calibri" panose="020F0502020204030204" pitchFamily="34" charset="0"/>
              </a:rPr>
              <a:t>VfM</a:t>
            </a:r>
            <a:r>
              <a:rPr lang="en-US" altLang="en-US" b="1" dirty="0">
                <a:latin typeface="Calibri" panose="020F0502020204030204" pitchFamily="34" charset="0"/>
              </a:rPr>
              <a:t> Savings = 12%</a:t>
            </a:r>
            <a:endParaRPr lang="sq-AL" altLang="en-US" sz="2400" b="1" dirty="0">
              <a:latin typeface="Calibri" panose="020F0502020204030204" pitchFamily="34" charset="0"/>
            </a:endParaRPr>
          </a:p>
        </p:txBody>
      </p:sp>
      <p:sp>
        <p:nvSpPr>
          <p:cNvPr id="27652" name="Slide Number Placeholder 5">
            <a:extLst>
              <a:ext uri="{FF2B5EF4-FFF2-40B4-BE49-F238E27FC236}">
                <a16:creationId xmlns="" xmlns:a16="http://schemas.microsoft.com/office/drawing/2014/main" id="{E3FA93DC-0839-4EDF-8764-459AF22A6F36}"/>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50</a:t>
            </a:fld>
            <a:endParaRPr lang="en-US" altLang="en-US">
              <a:latin typeface="Garamond" panose="02020404030301010803" pitchFamily="18" charset="0"/>
            </a:endParaRPr>
          </a:p>
        </p:txBody>
      </p:sp>
    </p:spTree>
    <p:extLst>
      <p:ext uri="{BB962C8B-B14F-4D97-AF65-F5344CB8AC3E}">
        <p14:creationId xmlns:p14="http://schemas.microsoft.com/office/powerpoint/2010/main" xmlns="" val="381126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a:extLst>
              <a:ext uri="{FF2B5EF4-FFF2-40B4-BE49-F238E27FC236}">
                <a16:creationId xmlns="" xmlns:a16="http://schemas.microsoft.com/office/drawing/2014/main" id="{18B2EC32-6DBC-49AF-9B3E-51CA54EA9E63}"/>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51</a:t>
            </a:fld>
            <a:endParaRPr lang="en-US" altLang="en-US">
              <a:latin typeface="Garamond" panose="02020404030301010803" pitchFamily="18" charset="0"/>
            </a:endParaRPr>
          </a:p>
        </p:txBody>
      </p:sp>
      <p:graphicFrame>
        <p:nvGraphicFramePr>
          <p:cNvPr id="4" name="Table 3">
            <a:extLst>
              <a:ext uri="{FF2B5EF4-FFF2-40B4-BE49-F238E27FC236}">
                <a16:creationId xmlns="" xmlns:a16="http://schemas.microsoft.com/office/drawing/2014/main" id="{2B88E798-14A8-4F72-AACE-EFB57B70482D}"/>
              </a:ext>
            </a:extLst>
          </p:cNvPr>
          <p:cNvGraphicFramePr>
            <a:graphicFrameLocks noGrp="1"/>
          </p:cNvGraphicFramePr>
          <p:nvPr/>
        </p:nvGraphicFramePr>
        <p:xfrm>
          <a:off x="838200" y="2743200"/>
          <a:ext cx="6858000" cy="3352799"/>
        </p:xfrm>
        <a:graphic>
          <a:graphicData uri="http://schemas.openxmlformats.org/drawingml/2006/table">
            <a:tbl>
              <a:tblPr/>
              <a:tblGrid>
                <a:gridCol w="5690681">
                  <a:extLst>
                    <a:ext uri="{9D8B030D-6E8A-4147-A177-3AD203B41FA5}">
                      <a16:colId xmlns="" xmlns:a16="http://schemas.microsoft.com/office/drawing/2014/main" val="20000"/>
                    </a:ext>
                  </a:extLst>
                </a:gridCol>
                <a:gridCol w="1167319">
                  <a:extLst>
                    <a:ext uri="{9D8B030D-6E8A-4147-A177-3AD203B41FA5}">
                      <a16:colId xmlns="" xmlns:a16="http://schemas.microsoft.com/office/drawing/2014/main" val="20001"/>
                    </a:ext>
                  </a:extLst>
                </a:gridCol>
              </a:tblGrid>
              <a:tr h="957944">
                <a:tc>
                  <a:txBody>
                    <a:bodyPr/>
                    <a:lstStyle/>
                    <a:p>
                      <a:pPr marL="0" marR="0">
                        <a:lnSpc>
                          <a:spcPct val="115000"/>
                        </a:lnSpc>
                        <a:spcBef>
                          <a:spcPts val="0"/>
                        </a:spcBef>
                        <a:spcAft>
                          <a:spcPts val="0"/>
                        </a:spcAft>
                      </a:pPr>
                      <a:r>
                        <a:rPr lang="en-US" sz="1800" b="1" u="sng" dirty="0">
                          <a:latin typeface="Calibri"/>
                          <a:ea typeface="Times New Roman"/>
                          <a:cs typeface="Times New Roman"/>
                        </a:rPr>
                        <a:t>Price items </a:t>
                      </a:r>
                      <a:endParaRPr lang="en-US" sz="1800" b="1" u="sng"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b="1" u="sng" dirty="0">
                          <a:latin typeface="Calibri"/>
                          <a:ea typeface="Times New Roman"/>
                          <a:cs typeface="Times New Roman"/>
                        </a:rPr>
                        <a:t>Unit price €/ton </a:t>
                      </a:r>
                      <a:endParaRPr lang="en-US" sz="1800" b="1" u="sng"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0"/>
                  </a:ext>
                </a:extLst>
              </a:tr>
              <a:tr h="478971">
                <a:tc>
                  <a:txBody>
                    <a:bodyPr/>
                    <a:lstStyle/>
                    <a:p>
                      <a:pPr marL="0" marR="0">
                        <a:lnSpc>
                          <a:spcPct val="115000"/>
                        </a:lnSpc>
                        <a:spcBef>
                          <a:spcPts val="0"/>
                        </a:spcBef>
                        <a:spcAft>
                          <a:spcPts val="0"/>
                        </a:spcAft>
                      </a:pPr>
                      <a:r>
                        <a:rPr lang="en-US" sz="1800" dirty="0">
                          <a:latin typeface="Calibri"/>
                          <a:ea typeface="Times New Roman"/>
                          <a:cs typeface="Times New Roman"/>
                        </a:rPr>
                        <a:t>Price of mixed recyclable plastic </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dirty="0">
                          <a:latin typeface="Calibri"/>
                          <a:ea typeface="Times New Roman"/>
                          <a:cs typeface="Times New Roman"/>
                        </a:rPr>
                        <a:t>114,29</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1"/>
                  </a:ext>
                </a:extLst>
              </a:tr>
              <a:tr h="478971">
                <a:tc>
                  <a:txBody>
                    <a:bodyPr/>
                    <a:lstStyle/>
                    <a:p>
                      <a:pPr marL="0" marR="0">
                        <a:lnSpc>
                          <a:spcPct val="115000"/>
                        </a:lnSpc>
                        <a:spcBef>
                          <a:spcPts val="0"/>
                        </a:spcBef>
                        <a:spcAft>
                          <a:spcPts val="0"/>
                        </a:spcAft>
                      </a:pPr>
                      <a:r>
                        <a:rPr lang="en-US" sz="1800" dirty="0">
                          <a:latin typeface="Calibri"/>
                          <a:ea typeface="Times New Roman"/>
                          <a:cs typeface="Times New Roman"/>
                        </a:rPr>
                        <a:t>Price of mixed recyclable paper/cardboard </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a:latin typeface="Calibri"/>
                          <a:ea typeface="Times New Roman"/>
                          <a:cs typeface="Times New Roman"/>
                        </a:rPr>
                        <a:t>43</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2"/>
                  </a:ext>
                </a:extLst>
              </a:tr>
              <a:tr h="478971">
                <a:tc>
                  <a:txBody>
                    <a:bodyPr/>
                    <a:lstStyle/>
                    <a:p>
                      <a:pPr marL="0" marR="0">
                        <a:lnSpc>
                          <a:spcPct val="115000"/>
                        </a:lnSpc>
                        <a:spcBef>
                          <a:spcPts val="0"/>
                        </a:spcBef>
                        <a:spcAft>
                          <a:spcPts val="0"/>
                        </a:spcAft>
                      </a:pPr>
                      <a:r>
                        <a:rPr lang="en-US" sz="1800" dirty="0">
                          <a:latin typeface="Calibri"/>
                          <a:ea typeface="Times New Roman"/>
                          <a:cs typeface="Times New Roman"/>
                        </a:rPr>
                        <a:t>Price of mixed recyclable glass</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a:latin typeface="Calibri"/>
                          <a:ea typeface="Times New Roman"/>
                          <a:cs typeface="Times New Roman"/>
                        </a:rPr>
                        <a:t>71</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3"/>
                  </a:ext>
                </a:extLst>
              </a:tr>
              <a:tr h="478971">
                <a:tc>
                  <a:txBody>
                    <a:bodyPr/>
                    <a:lstStyle/>
                    <a:p>
                      <a:pPr marL="0" marR="0">
                        <a:lnSpc>
                          <a:spcPct val="115000"/>
                        </a:lnSpc>
                        <a:spcBef>
                          <a:spcPts val="0"/>
                        </a:spcBef>
                        <a:spcAft>
                          <a:spcPts val="0"/>
                        </a:spcAft>
                      </a:pPr>
                      <a:r>
                        <a:rPr lang="en-US" sz="1800" dirty="0">
                          <a:latin typeface="Calibri"/>
                          <a:ea typeface="Times New Roman"/>
                          <a:cs typeface="Times New Roman"/>
                        </a:rPr>
                        <a:t>Price of mixed recyclable metal non – ferrous</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dirty="0">
                          <a:latin typeface="Calibri"/>
                          <a:ea typeface="Times New Roman"/>
                          <a:cs typeface="Times New Roman"/>
                        </a:rPr>
                        <a:t>429</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4"/>
                  </a:ext>
                </a:extLst>
              </a:tr>
              <a:tr h="478971">
                <a:tc>
                  <a:txBody>
                    <a:bodyPr/>
                    <a:lstStyle/>
                    <a:p>
                      <a:pPr marL="0" marR="0">
                        <a:lnSpc>
                          <a:spcPct val="115000"/>
                        </a:lnSpc>
                        <a:spcBef>
                          <a:spcPts val="0"/>
                        </a:spcBef>
                        <a:spcAft>
                          <a:spcPts val="0"/>
                        </a:spcAft>
                      </a:pPr>
                      <a:r>
                        <a:rPr lang="en-US" sz="1800" dirty="0">
                          <a:latin typeface="Calibri"/>
                          <a:ea typeface="Times New Roman"/>
                          <a:cs typeface="Times New Roman"/>
                        </a:rPr>
                        <a:t>Price per unit of compost</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tc>
                  <a:txBody>
                    <a:bodyPr/>
                    <a:lstStyle/>
                    <a:p>
                      <a:pPr marL="0" marR="0" algn="r">
                        <a:lnSpc>
                          <a:spcPct val="115000"/>
                        </a:lnSpc>
                        <a:spcBef>
                          <a:spcPts val="0"/>
                        </a:spcBef>
                        <a:spcAft>
                          <a:spcPts val="0"/>
                        </a:spcAft>
                      </a:pPr>
                      <a:r>
                        <a:rPr lang="en-US" sz="1800" dirty="0">
                          <a:latin typeface="Calibri"/>
                          <a:ea typeface="Times New Roman"/>
                          <a:cs typeface="Times New Roman"/>
                        </a:rPr>
                        <a:t>21</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DDC"/>
                    </a:solidFill>
                  </a:tcPr>
                </a:tc>
                <a:extLst>
                  <a:ext uri="{0D108BD9-81ED-4DB2-BD59-A6C34878D82A}">
                    <a16:rowId xmlns="" xmlns:a16="http://schemas.microsoft.com/office/drawing/2014/main" val="10005"/>
                  </a:ext>
                </a:extLst>
              </a:tr>
            </a:tbl>
          </a:graphicData>
        </a:graphic>
      </p:graphicFrame>
      <p:sp>
        <p:nvSpPr>
          <p:cNvPr id="26650" name="Rectangle 5">
            <a:extLst>
              <a:ext uri="{FF2B5EF4-FFF2-40B4-BE49-F238E27FC236}">
                <a16:creationId xmlns="" xmlns:a16="http://schemas.microsoft.com/office/drawing/2014/main" id="{8672CA04-AC59-4FBE-AE32-95B18A000069}"/>
              </a:ext>
            </a:extLst>
          </p:cNvPr>
          <p:cNvSpPr>
            <a:spLocks noChangeArrowheads="1"/>
          </p:cNvSpPr>
          <p:nvPr/>
        </p:nvSpPr>
        <p:spPr bwMode="auto">
          <a:xfrm>
            <a:off x="381000" y="1143000"/>
            <a:ext cx="767498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Revenues from selling of recyclables and composting material are based on the current prices of the domestic market in 2012 as reported in the Waste Strategy for Tirana, Albania developed by JICA study team.</a:t>
            </a:r>
            <a:endParaRPr lang="en-US" altLang="en-US" sz="2400" dirty="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 xmlns:a16="http://schemas.microsoft.com/office/drawing/2014/main" id="{9E9A9EDC-D031-4A7F-A42F-4809C52BFAE8}"/>
              </a:ext>
            </a:extLst>
          </p:cNvPr>
          <p:cNvSpPr txBox="1">
            <a:spLocks/>
          </p:cNvSpPr>
          <p:nvPr/>
        </p:nvSpPr>
        <p:spPr>
          <a:xfrm>
            <a:off x="228600" y="76200"/>
            <a:ext cx="8686800" cy="914400"/>
          </a:xfrm>
          <a:prstGeom prst="rect">
            <a:avLst/>
          </a:prstGeom>
        </p:spPr>
        <p:txBody>
          <a:bodyPr/>
          <a:lstStyle/>
          <a:p>
            <a:pPr algn="ctr" fontAlgn="auto">
              <a:spcAft>
                <a:spcPts val="0"/>
              </a:spcAft>
              <a:defRPr/>
            </a:pPr>
            <a:r>
              <a:rPr lang="en-US" sz="3200" b="1" dirty="0">
                <a:solidFill>
                  <a:srgbClr val="0070C0"/>
                </a:solidFill>
                <a:latin typeface="+mj-lt"/>
                <a:ea typeface="+mj-ea"/>
                <a:cs typeface="+mj-cs"/>
              </a:rPr>
              <a:t>Estimating PPP Revenues: </a:t>
            </a:r>
          </a:p>
          <a:p>
            <a:pPr algn="ctr" fontAlgn="auto">
              <a:spcAft>
                <a:spcPts val="0"/>
              </a:spcAft>
              <a:defRPr/>
            </a:pPr>
            <a:r>
              <a:rPr lang="en-US" sz="3200" b="1" dirty="0">
                <a:solidFill>
                  <a:srgbClr val="0070C0"/>
                </a:solidFill>
                <a:latin typeface="+mj-lt"/>
                <a:ea typeface="+mj-ea"/>
                <a:cs typeface="+mj-cs"/>
              </a:rPr>
              <a:t>Sales of Recycled Products</a:t>
            </a:r>
          </a:p>
        </p:txBody>
      </p:sp>
    </p:spTree>
    <p:extLst>
      <p:ext uri="{BB962C8B-B14F-4D97-AF65-F5344CB8AC3E}">
        <p14:creationId xmlns:p14="http://schemas.microsoft.com/office/powerpoint/2010/main" xmlns="" val="1879782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58198EAF-6380-4882-A416-9EFB93609459}"/>
              </a:ext>
            </a:extLst>
          </p:cNvPr>
          <p:cNvSpPr txBox="1">
            <a:spLocks/>
          </p:cNvSpPr>
          <p:nvPr/>
        </p:nvSpPr>
        <p:spPr>
          <a:xfrm>
            <a:off x="123824" y="152400"/>
            <a:ext cx="7508853" cy="995363"/>
          </a:xfrm>
          <a:prstGeom prst="rect">
            <a:avLst/>
          </a:prstGeom>
        </p:spPr>
        <p:txBody>
          <a:bodyPr/>
          <a:lstStyle/>
          <a:p>
            <a:pPr algn="ctr" fontAlgn="auto">
              <a:spcAft>
                <a:spcPts val="0"/>
              </a:spcAft>
              <a:defRPr/>
            </a:pPr>
            <a:r>
              <a:rPr lang="en-US" sz="3200" b="1" u="sng" dirty="0" err="1">
                <a:solidFill>
                  <a:srgbClr val="0070C0"/>
                </a:solidFill>
                <a:latin typeface="+mj-lt"/>
                <a:ea typeface="+mj-ea"/>
                <a:cs typeface="+mj-cs"/>
              </a:rPr>
              <a:t>Berat</a:t>
            </a:r>
            <a:r>
              <a:rPr lang="en-US" sz="3200" b="1" u="sng" dirty="0">
                <a:solidFill>
                  <a:srgbClr val="0070C0"/>
                </a:solidFill>
                <a:latin typeface="+mj-lt"/>
                <a:ea typeface="+mj-ea"/>
                <a:cs typeface="+mj-cs"/>
              </a:rPr>
              <a:t>: PPP C</a:t>
            </a:r>
            <a:r>
              <a:rPr lang="sq-AL" sz="3200" b="1" u="sng" dirty="0">
                <a:solidFill>
                  <a:srgbClr val="0070C0"/>
                </a:solidFill>
                <a:latin typeface="+mj-lt"/>
                <a:ea typeface="+mj-ea"/>
                <a:cs typeface="+mj-cs"/>
              </a:rPr>
              <a:t>apital </a:t>
            </a:r>
            <a:r>
              <a:rPr lang="en-US" sz="3200" b="1" u="sng" dirty="0">
                <a:solidFill>
                  <a:srgbClr val="0070C0"/>
                </a:solidFill>
                <a:latin typeface="+mj-lt"/>
                <a:ea typeface="+mj-ea"/>
                <a:cs typeface="+mj-cs"/>
              </a:rPr>
              <a:t>Investment </a:t>
            </a:r>
            <a:r>
              <a:rPr lang="sq-AL" sz="3200" b="1" u="sng" dirty="0">
                <a:solidFill>
                  <a:srgbClr val="0070C0"/>
                </a:solidFill>
                <a:latin typeface="+mj-lt"/>
                <a:ea typeface="+mj-ea"/>
                <a:cs typeface="+mj-cs"/>
              </a:rPr>
              <a:t>and </a:t>
            </a:r>
            <a:endParaRPr lang="en-US" sz="3200" b="1" u="sng" dirty="0">
              <a:solidFill>
                <a:srgbClr val="0070C0"/>
              </a:solidFill>
              <a:latin typeface="+mj-lt"/>
              <a:ea typeface="+mj-ea"/>
              <a:cs typeface="+mj-cs"/>
            </a:endParaRPr>
          </a:p>
          <a:p>
            <a:pPr algn="ctr" fontAlgn="auto">
              <a:spcAft>
                <a:spcPts val="0"/>
              </a:spcAft>
              <a:defRPr/>
            </a:pPr>
            <a:r>
              <a:rPr lang="en-US" sz="3200" b="1" u="sng" dirty="0">
                <a:solidFill>
                  <a:srgbClr val="0070C0"/>
                </a:solidFill>
                <a:latin typeface="+mj-lt"/>
                <a:ea typeface="+mj-ea"/>
                <a:cs typeface="+mj-cs"/>
              </a:rPr>
              <a:t>Operating and Maintenance (</a:t>
            </a:r>
            <a:r>
              <a:rPr lang="sq-AL" sz="3200" b="1" u="sng" dirty="0">
                <a:solidFill>
                  <a:srgbClr val="0070C0"/>
                </a:solidFill>
                <a:latin typeface="+mj-lt"/>
                <a:ea typeface="+mj-ea"/>
                <a:cs typeface="+mj-cs"/>
              </a:rPr>
              <a:t>O &amp; M</a:t>
            </a:r>
            <a:r>
              <a:rPr lang="en-US" sz="3200" b="1" u="sng" dirty="0">
                <a:solidFill>
                  <a:srgbClr val="0070C0"/>
                </a:solidFill>
                <a:latin typeface="+mj-lt"/>
                <a:ea typeface="+mj-ea"/>
                <a:cs typeface="+mj-cs"/>
              </a:rPr>
              <a:t>) costs</a:t>
            </a:r>
          </a:p>
        </p:txBody>
      </p:sp>
      <p:sp>
        <p:nvSpPr>
          <p:cNvPr id="25603" name="Text Placeholder 10">
            <a:extLst>
              <a:ext uri="{FF2B5EF4-FFF2-40B4-BE49-F238E27FC236}">
                <a16:creationId xmlns="" xmlns:a16="http://schemas.microsoft.com/office/drawing/2014/main" id="{563BB7FC-FFFD-4485-A359-1C3D301F60BC}"/>
              </a:ext>
            </a:extLst>
          </p:cNvPr>
          <p:cNvSpPr txBox="1">
            <a:spLocks/>
          </p:cNvSpPr>
          <p:nvPr/>
        </p:nvSpPr>
        <p:spPr bwMode="auto">
          <a:xfrm>
            <a:off x="123824" y="1520825"/>
            <a:ext cx="3341689" cy="469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Char char="•"/>
            </a:pPr>
            <a:r>
              <a:rPr lang="en-US" altLang="en-US" b="1" dirty="0">
                <a:latin typeface="Calibri" panose="020F0502020204030204" pitchFamily="34" charset="0"/>
              </a:rPr>
              <a:t>Capital costs:</a:t>
            </a:r>
          </a:p>
          <a:p>
            <a:pPr>
              <a:spcBef>
                <a:spcPct val="20000"/>
              </a:spcBef>
              <a:buFontTx/>
              <a:buChar char="-"/>
            </a:pPr>
            <a:r>
              <a:rPr lang="en-US" altLang="en-US" dirty="0">
                <a:latin typeface="Calibri" panose="020F0502020204030204" pitchFamily="34" charset="0"/>
              </a:rPr>
              <a:t>Equipment </a:t>
            </a:r>
          </a:p>
          <a:p>
            <a:pPr>
              <a:spcBef>
                <a:spcPct val="20000"/>
              </a:spcBef>
              <a:buFontTx/>
              <a:buChar char="-"/>
            </a:pPr>
            <a:r>
              <a:rPr lang="en-US" altLang="en-US" dirty="0">
                <a:latin typeface="Calibri" panose="020F0502020204030204" pitchFamily="34" charset="0"/>
              </a:rPr>
              <a:t>Construction </a:t>
            </a:r>
          </a:p>
          <a:p>
            <a:pPr>
              <a:spcBef>
                <a:spcPct val="20000"/>
              </a:spcBef>
              <a:buFontTx/>
              <a:buChar char="-"/>
            </a:pPr>
            <a:r>
              <a:rPr lang="en-US" altLang="en-US" dirty="0">
                <a:latin typeface="Calibri" panose="020F0502020204030204" pitchFamily="34" charset="0"/>
              </a:rPr>
              <a:t>Depreciation </a:t>
            </a:r>
          </a:p>
          <a:p>
            <a:pPr>
              <a:spcBef>
                <a:spcPct val="20000"/>
              </a:spcBef>
              <a:buFont typeface="Arial" panose="020B0604020202020204" pitchFamily="34" charset="0"/>
              <a:buChar char="•"/>
            </a:pPr>
            <a:r>
              <a:rPr lang="sq-AL" altLang="en-US" b="1" dirty="0">
                <a:latin typeface="Calibri" panose="020F0502020204030204" pitchFamily="34" charset="0"/>
              </a:rPr>
              <a:t>O &amp; M Costs</a:t>
            </a:r>
            <a:endParaRPr lang="en-US" altLang="en-US" b="1" dirty="0">
              <a:latin typeface="Calibri" panose="020F0502020204030204" pitchFamily="34" charset="0"/>
            </a:endParaRPr>
          </a:p>
          <a:p>
            <a:pPr>
              <a:spcBef>
                <a:spcPct val="20000"/>
              </a:spcBef>
              <a:buFontTx/>
              <a:buChar char="-"/>
            </a:pPr>
            <a:r>
              <a:rPr lang="sq-AL" altLang="en-US" dirty="0">
                <a:latin typeface="Calibri" panose="020F0502020204030204" pitchFamily="34" charset="0"/>
              </a:rPr>
              <a:t>Labor and Insurance</a:t>
            </a:r>
            <a:endParaRPr lang="en-US" altLang="en-US" dirty="0">
              <a:latin typeface="Calibri" panose="020F0502020204030204" pitchFamily="34" charset="0"/>
            </a:endParaRPr>
          </a:p>
          <a:p>
            <a:pPr>
              <a:spcBef>
                <a:spcPct val="20000"/>
              </a:spcBef>
              <a:buFontTx/>
              <a:buChar char="-"/>
            </a:pPr>
            <a:r>
              <a:rPr lang="sq-AL" altLang="en-US" dirty="0">
                <a:latin typeface="Calibri" panose="020F0502020204030204" pitchFamily="34" charset="0"/>
              </a:rPr>
              <a:t>Current expentidures (utilities)</a:t>
            </a:r>
            <a:endParaRPr lang="en-US" altLang="en-US" dirty="0">
              <a:latin typeface="Calibri" panose="020F0502020204030204" pitchFamily="34" charset="0"/>
            </a:endParaRPr>
          </a:p>
          <a:p>
            <a:pPr>
              <a:spcBef>
                <a:spcPct val="20000"/>
              </a:spcBef>
              <a:buFontTx/>
              <a:buChar char="-"/>
            </a:pPr>
            <a:r>
              <a:rPr lang="sq-AL" altLang="en-US" dirty="0">
                <a:latin typeface="Calibri" panose="020F0502020204030204" pitchFamily="34" charset="0"/>
              </a:rPr>
              <a:t>Administrative costs </a:t>
            </a:r>
            <a:endParaRPr lang="en-US" altLang="en-US" dirty="0">
              <a:latin typeface="Calibri" panose="020F0502020204030204" pitchFamily="34" charset="0"/>
            </a:endParaRPr>
          </a:p>
          <a:p>
            <a:pPr>
              <a:spcBef>
                <a:spcPct val="20000"/>
              </a:spcBef>
              <a:buFont typeface="Arial" panose="020B0604020202020204" pitchFamily="34" charset="0"/>
              <a:buChar char="•"/>
            </a:pPr>
            <a:r>
              <a:rPr lang="sq-AL" altLang="en-US" b="1" dirty="0">
                <a:latin typeface="Calibri" panose="020F0502020204030204" pitchFamily="34" charset="0"/>
              </a:rPr>
              <a:t>Taxes and other</a:t>
            </a:r>
            <a:endParaRPr lang="en-US" altLang="en-US" b="1" dirty="0">
              <a:latin typeface="Calibri" panose="020F0502020204030204" pitchFamily="34" charset="0"/>
            </a:endParaRPr>
          </a:p>
          <a:p>
            <a:pPr>
              <a:spcBef>
                <a:spcPct val="20000"/>
              </a:spcBef>
              <a:buFontTx/>
              <a:buChar char="-"/>
            </a:pPr>
            <a:r>
              <a:rPr lang="sq-AL" altLang="en-US" dirty="0">
                <a:latin typeface="Calibri" panose="020F0502020204030204" pitchFamily="34" charset="0"/>
              </a:rPr>
              <a:t>VAT</a:t>
            </a:r>
            <a:endParaRPr lang="en-US" altLang="en-US" dirty="0">
              <a:latin typeface="Calibri" panose="020F0502020204030204" pitchFamily="34" charset="0"/>
            </a:endParaRPr>
          </a:p>
          <a:p>
            <a:pPr>
              <a:spcBef>
                <a:spcPct val="20000"/>
              </a:spcBef>
              <a:buFontTx/>
              <a:buChar char="-"/>
            </a:pPr>
            <a:endParaRPr lang="en-US" altLang="en-US" dirty="0">
              <a:latin typeface="Calibri" panose="020F0502020204030204" pitchFamily="34" charset="0"/>
            </a:endParaRPr>
          </a:p>
          <a:p>
            <a:pPr>
              <a:spcBef>
                <a:spcPct val="20000"/>
              </a:spcBef>
              <a:buFontTx/>
              <a:buChar char="-"/>
            </a:pPr>
            <a:endParaRPr lang="en-US" altLang="en-US" dirty="0">
              <a:latin typeface="Calibri" panose="020F0502020204030204" pitchFamily="34" charset="0"/>
            </a:endParaRPr>
          </a:p>
        </p:txBody>
      </p:sp>
      <p:graphicFrame>
        <p:nvGraphicFramePr>
          <p:cNvPr id="5" name="Content Placeholder 9">
            <a:extLst>
              <a:ext uri="{FF2B5EF4-FFF2-40B4-BE49-F238E27FC236}">
                <a16:creationId xmlns="" xmlns:a16="http://schemas.microsoft.com/office/drawing/2014/main" id="{D6EE60EC-8310-4664-9F60-7D82D17EC45A}"/>
              </a:ext>
            </a:extLst>
          </p:cNvPr>
          <p:cNvGraphicFramePr>
            <a:graphicFrameLocks/>
          </p:cNvGraphicFramePr>
          <p:nvPr>
            <p:extLst>
              <p:ext uri="{D42A27DB-BD31-4B8C-83A1-F6EECF244321}">
                <p14:modId xmlns:p14="http://schemas.microsoft.com/office/powerpoint/2010/main" xmlns="" val="1894841397"/>
              </p:ext>
            </p:extLst>
          </p:nvPr>
        </p:nvGraphicFramePr>
        <p:xfrm>
          <a:off x="3381375" y="1806575"/>
          <a:ext cx="5638801" cy="4224351"/>
        </p:xfrm>
        <a:graphic>
          <a:graphicData uri="http://schemas.openxmlformats.org/drawingml/2006/table">
            <a:tbl>
              <a:tblPr/>
              <a:tblGrid>
                <a:gridCol w="1521179">
                  <a:extLst>
                    <a:ext uri="{9D8B030D-6E8A-4147-A177-3AD203B41FA5}">
                      <a16:colId xmlns="" xmlns:a16="http://schemas.microsoft.com/office/drawing/2014/main" val="20000"/>
                    </a:ext>
                  </a:extLst>
                </a:gridCol>
                <a:gridCol w="1315051">
                  <a:extLst>
                    <a:ext uri="{9D8B030D-6E8A-4147-A177-3AD203B41FA5}">
                      <a16:colId xmlns="" xmlns:a16="http://schemas.microsoft.com/office/drawing/2014/main" val="20001"/>
                    </a:ext>
                  </a:extLst>
                </a:gridCol>
                <a:gridCol w="1444402">
                  <a:extLst>
                    <a:ext uri="{9D8B030D-6E8A-4147-A177-3AD203B41FA5}">
                      <a16:colId xmlns="" xmlns:a16="http://schemas.microsoft.com/office/drawing/2014/main" val="20002"/>
                    </a:ext>
                  </a:extLst>
                </a:gridCol>
                <a:gridCol w="1358169">
                  <a:extLst>
                    <a:ext uri="{9D8B030D-6E8A-4147-A177-3AD203B41FA5}">
                      <a16:colId xmlns="" xmlns:a16="http://schemas.microsoft.com/office/drawing/2014/main" val="20003"/>
                    </a:ext>
                  </a:extLst>
                </a:gridCol>
              </a:tblGrid>
              <a:tr h="1371590">
                <a:tc gridSpan="2">
                  <a:txBody>
                    <a:bodyPr/>
                    <a:lstStyle/>
                    <a:p>
                      <a:pPr algn="l" fontAlgn="b"/>
                      <a:r>
                        <a:rPr lang="sq-AL" sz="1800" b="1" i="0" u="none" strike="noStrike" dirty="0">
                          <a:solidFill>
                            <a:srgbClr val="000000"/>
                          </a:solidFill>
                          <a:latin typeface="Calibri"/>
                        </a:rPr>
                        <a:t>Cost items</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800" b="1" i="0" u="none" strike="noStrike" dirty="0">
                          <a:solidFill>
                            <a:srgbClr val="000000"/>
                          </a:solidFill>
                          <a:latin typeface="Calibri"/>
                        </a:rPr>
                        <a:t> </a:t>
                      </a:r>
                      <a:r>
                        <a:rPr lang="sq-AL" sz="1800" b="1" i="0" u="none" strike="noStrike" dirty="0">
                          <a:solidFill>
                            <a:srgbClr val="000000"/>
                          </a:solidFill>
                          <a:latin typeface="Calibri"/>
                        </a:rPr>
                        <a:t>Capital</a:t>
                      </a:r>
                      <a:r>
                        <a:rPr lang="en-US" sz="1800" b="1" i="0" u="none" strike="noStrike" dirty="0">
                          <a:solidFill>
                            <a:srgbClr val="000000"/>
                          </a:solidFill>
                          <a:latin typeface="Calibri"/>
                        </a:rPr>
                        <a:t> (Euros)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q-AL" sz="1800" b="1" i="0" u="none" strike="noStrike" dirty="0">
                          <a:solidFill>
                            <a:srgbClr val="000000"/>
                          </a:solidFill>
                          <a:latin typeface="Calibri"/>
                        </a:rPr>
                        <a:t>Annualized </a:t>
                      </a:r>
                      <a:r>
                        <a:rPr lang="pt-BR" sz="1800" b="1" i="0" u="none" strike="noStrike" dirty="0">
                          <a:solidFill>
                            <a:srgbClr val="000000"/>
                          </a:solidFill>
                          <a:latin typeface="Calibri"/>
                        </a:rPr>
                        <a:t>O &amp; M </a:t>
                      </a:r>
                      <a:r>
                        <a:rPr lang="pt-BR" sz="1800" b="1" i="0" u="none" strike="noStrike" baseline="0" dirty="0">
                          <a:solidFill>
                            <a:srgbClr val="000000"/>
                          </a:solidFill>
                          <a:latin typeface="Calibri"/>
                        </a:rPr>
                        <a:t>and</a:t>
                      </a:r>
                      <a:r>
                        <a:rPr lang="pt-BR" sz="1800" b="1" i="0" u="none" strike="noStrike" dirty="0">
                          <a:solidFill>
                            <a:srgbClr val="000000"/>
                          </a:solidFill>
                          <a:latin typeface="Calibri"/>
                        </a:rPr>
                        <a:t> Public</a:t>
                      </a:r>
                      <a:r>
                        <a:rPr lang="pt-BR" sz="1800" b="1" i="0" u="none" strike="noStrike" baseline="0" dirty="0">
                          <a:solidFill>
                            <a:srgbClr val="000000"/>
                          </a:solidFill>
                          <a:latin typeface="Calibri"/>
                        </a:rPr>
                        <a:t> Education</a:t>
                      </a:r>
                      <a:endParaRPr lang="pt-BR" sz="1800" b="1" i="0" u="none" strike="noStrike" dirty="0">
                        <a:solidFill>
                          <a:srgbClr val="000000"/>
                        </a:solidFill>
                        <a:latin typeface="Calibri"/>
                      </a:endParaRPr>
                    </a:p>
                    <a:p>
                      <a:pPr algn="l" fontAlgn="b"/>
                      <a:r>
                        <a:rPr lang="pt-BR" sz="1800" b="1" i="0" u="none" strike="noStrike" dirty="0">
                          <a:solidFill>
                            <a:srgbClr val="000000"/>
                          </a:solidFill>
                          <a:latin typeface="Calibri"/>
                        </a:rPr>
                        <a:t>(Euros)</a:t>
                      </a:r>
                    </a:p>
                  </a:txBody>
                  <a:tcPr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88014">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88014">
                <a:tc gridSpan="2">
                  <a:txBody>
                    <a:bodyPr/>
                    <a:lstStyle/>
                    <a:p>
                      <a:pPr algn="l" fontAlgn="b"/>
                      <a:r>
                        <a:rPr lang="sq-AL" sz="1800" b="0" i="0" u="none" strike="noStrike" dirty="0">
                          <a:solidFill>
                            <a:srgbClr val="000000"/>
                          </a:solidFill>
                          <a:latin typeface="Calibri"/>
                        </a:rPr>
                        <a:t>Containers </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800" b="0" i="0" u="none" strike="noStrike">
                          <a:solidFill>
                            <a:srgbClr val="000000"/>
                          </a:solidFill>
                          <a:latin typeface="Calibri"/>
                        </a:rPr>
                        <a:t>      440.925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latin typeface="Calibri"/>
                        </a:rPr>
                        <a:t>     425.702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288014">
                <a:tc>
                  <a:txBody>
                    <a:bodyPr/>
                    <a:lstStyle/>
                    <a:p>
                      <a:pPr algn="l" fontAlgn="b"/>
                      <a:r>
                        <a:rPr lang="sq-AL" sz="1800" b="0" i="0" u="none" strike="noStrike" dirty="0">
                          <a:solidFill>
                            <a:srgbClr val="000000"/>
                          </a:solidFill>
                          <a:latin typeface="Calibri"/>
                        </a:rPr>
                        <a:t>Trucks</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8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solidFill>
                            <a:srgbClr val="000000"/>
                          </a:solidFill>
                          <a:latin typeface="Calibri"/>
                        </a:rPr>
                        <a:t>      190.000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latin typeface="Calibri"/>
                        </a:rPr>
                        <a:t>  2.554.035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88014">
                <a:tc gridSpan="2">
                  <a:txBody>
                    <a:bodyPr/>
                    <a:lstStyle/>
                    <a:p>
                      <a:pPr algn="l" fontAlgn="b"/>
                      <a:r>
                        <a:rPr lang="en-US" sz="1800" b="0" i="0" u="none" strike="noStrike" baseline="0" dirty="0">
                          <a:solidFill>
                            <a:srgbClr val="000000"/>
                          </a:solidFill>
                          <a:latin typeface="Calibri"/>
                        </a:rPr>
                        <a:t>Recycling</a:t>
                      </a:r>
                      <a:r>
                        <a:rPr lang="sq-AL" sz="1800" b="0" i="0" u="none" strike="noStrike" baseline="0" dirty="0">
                          <a:solidFill>
                            <a:srgbClr val="000000"/>
                          </a:solidFill>
                          <a:latin typeface="Calibri"/>
                        </a:rPr>
                        <a:t> Facility</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8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solidFill>
                            <a:srgbClr val="000000"/>
                          </a:solidFill>
                          <a:latin typeface="Calibri"/>
                        </a:rPr>
                        <a:t>      270.000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latin typeface="Calibri"/>
                        </a:rPr>
                        <a:t>  1.232.355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288014">
                <a:tc gridSpan="2">
                  <a:txBody>
                    <a:bodyPr/>
                    <a:lstStyle/>
                    <a:p>
                      <a:pPr algn="l" fontAlgn="b"/>
                      <a:r>
                        <a:rPr lang="sq-AL" sz="1800" b="0" i="0" u="none" strike="noStrike" dirty="0">
                          <a:solidFill>
                            <a:srgbClr val="000000"/>
                          </a:solidFill>
                          <a:latin typeface="Calibri"/>
                        </a:rPr>
                        <a:t>Composting facility</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800" b="0" i="0" u="none" strike="noStrike">
                          <a:solidFill>
                            <a:srgbClr val="000000"/>
                          </a:solidFill>
                          <a:latin typeface="Calibri"/>
                        </a:rPr>
                        <a:t>      270.000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latin typeface="Calibri"/>
                        </a:rPr>
                        <a:t>     736.335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288014">
                <a:tc gridSpan="2">
                  <a:txBody>
                    <a:bodyPr/>
                    <a:lstStyle/>
                    <a:p>
                      <a:pPr algn="l" fontAlgn="b"/>
                      <a:r>
                        <a:rPr lang="sq-AL" sz="1800" b="0" i="0" u="none" strike="noStrike" dirty="0">
                          <a:solidFill>
                            <a:srgbClr val="000000"/>
                          </a:solidFill>
                          <a:latin typeface="Calibri"/>
                        </a:rPr>
                        <a:t>Education</a:t>
                      </a:r>
                      <a:r>
                        <a:rPr lang="sq-AL" sz="1800" b="0" i="0" u="none" strike="noStrike" baseline="0" dirty="0">
                          <a:solidFill>
                            <a:srgbClr val="000000"/>
                          </a:solidFill>
                          <a:latin typeface="Calibri"/>
                        </a:rPr>
                        <a:t> &amp; Awareness</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r>
                        <a:rPr lang="en-US" sz="1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105.000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88014">
                <a:tc gridSpan="2">
                  <a:txBody>
                    <a:bodyPr/>
                    <a:lstStyle/>
                    <a:p>
                      <a:pPr algn="l" fontAlgn="b"/>
                      <a:r>
                        <a:rPr lang="en-US" sz="1800" b="1" i="0" u="none" strike="noStrike" dirty="0">
                          <a:solidFill>
                            <a:srgbClr val="000000"/>
                          </a:solidFill>
                          <a:latin typeface="Calibri"/>
                        </a:rPr>
                        <a:t>Euro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1" i="0" u="none" strike="noStrike" dirty="0">
                          <a:solidFill>
                            <a:srgbClr val="000000"/>
                          </a:solidFill>
                          <a:latin typeface="Calibri"/>
                        </a:rPr>
                        <a:t>   1.170.925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  5.053.427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48636">
                <a:tc gridSpan="2">
                  <a:txBody>
                    <a:bodyPr/>
                    <a:lstStyle/>
                    <a:p>
                      <a:pPr algn="l" fontAlgn="b"/>
                      <a:r>
                        <a:rPr lang="en-US" sz="1800" b="1" i="0" u="none" strike="noStrike" dirty="0" err="1">
                          <a:solidFill>
                            <a:srgbClr val="000000"/>
                          </a:solidFill>
                          <a:latin typeface="Calibri"/>
                        </a:rPr>
                        <a:t>Leke</a:t>
                      </a:r>
                      <a:endParaRPr lang="en-US" sz="18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      163.929.500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   707.479.780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88014">
                <a:tc gridSpan="2">
                  <a:txBody>
                    <a:bodyPr/>
                    <a:lstStyle/>
                    <a:p>
                      <a:pPr algn="l" fontAlgn="b"/>
                      <a:r>
                        <a:rPr lang="en-US" sz="1800" b="1" i="1" u="none" strike="noStrike" dirty="0" err="1">
                          <a:solidFill>
                            <a:srgbClr val="000000"/>
                          </a:solidFill>
                          <a:latin typeface="Calibri"/>
                        </a:rPr>
                        <a:t>TSh</a:t>
                      </a:r>
                      <a:endParaRPr lang="en-US" sz="1800" b="1" i="1"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8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1" i="1" u="none" strike="noStrike" dirty="0">
                          <a:solidFill>
                            <a:srgbClr val="000000"/>
                          </a:solidFill>
                          <a:latin typeface="Calibri"/>
                        </a:rPr>
                        <a:t>2.9 billion</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1" u="none" strike="noStrike" dirty="0">
                          <a:solidFill>
                            <a:srgbClr val="000000"/>
                          </a:solidFill>
                          <a:latin typeface="Calibri"/>
                        </a:rPr>
                        <a:t>12.6 billion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25653" name="Slide Number Placeholder 6">
            <a:extLst>
              <a:ext uri="{FF2B5EF4-FFF2-40B4-BE49-F238E27FC236}">
                <a16:creationId xmlns="" xmlns:a16="http://schemas.microsoft.com/office/drawing/2014/main" id="{18C1D02D-B21A-4361-B00C-7A03397ADFC3}"/>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52</a:t>
            </a:fld>
            <a:endParaRPr lang="en-US" altLang="en-US">
              <a:latin typeface="Garamond" panose="02020404030301010803" pitchFamily="18" charset="0"/>
            </a:endParaRPr>
          </a:p>
        </p:txBody>
      </p:sp>
    </p:spTree>
    <p:extLst>
      <p:ext uri="{BB962C8B-B14F-4D97-AF65-F5344CB8AC3E}">
        <p14:creationId xmlns:p14="http://schemas.microsoft.com/office/powerpoint/2010/main" xmlns="" val="984099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0F5CDC46-880F-43C6-9B23-4727BE853407}"/>
              </a:ext>
            </a:extLst>
          </p:cNvPr>
          <p:cNvSpPr txBox="1">
            <a:spLocks/>
          </p:cNvSpPr>
          <p:nvPr/>
        </p:nvSpPr>
        <p:spPr>
          <a:xfrm>
            <a:off x="457200" y="273050"/>
            <a:ext cx="8291513" cy="852488"/>
          </a:xfrm>
          <a:prstGeom prst="rect">
            <a:avLst/>
          </a:prstGeom>
        </p:spPr>
        <p:txBody>
          <a:bodyPr/>
          <a:lstStyle/>
          <a:p>
            <a:pPr algn="ctr" fontAlgn="auto">
              <a:spcAft>
                <a:spcPts val="0"/>
              </a:spcAft>
              <a:defRPr/>
            </a:pPr>
            <a:r>
              <a:rPr lang="en-US" sz="3200" dirty="0">
                <a:latin typeface="+mj-lt"/>
                <a:ea typeface="+mj-ea"/>
                <a:cs typeface="+mj-cs"/>
              </a:rPr>
              <a:t> </a:t>
            </a:r>
            <a:r>
              <a:rPr lang="sq-AL" sz="3200" dirty="0">
                <a:latin typeface="+mj-lt"/>
                <a:ea typeface="+mj-ea"/>
                <a:cs typeface="+mj-cs"/>
              </a:rPr>
              <a:t> </a:t>
            </a:r>
            <a:endParaRPr lang="en-US" sz="3200" dirty="0">
              <a:latin typeface="+mj-lt"/>
              <a:ea typeface="+mj-ea"/>
              <a:cs typeface="+mj-cs"/>
            </a:endParaRPr>
          </a:p>
        </p:txBody>
      </p:sp>
      <p:sp>
        <p:nvSpPr>
          <p:cNvPr id="24579" name="Text Placeholder 3">
            <a:extLst>
              <a:ext uri="{FF2B5EF4-FFF2-40B4-BE49-F238E27FC236}">
                <a16:creationId xmlns="" xmlns:a16="http://schemas.microsoft.com/office/drawing/2014/main" id="{64629BB9-4FB4-46B4-BD30-7AD729E2117A}"/>
              </a:ext>
            </a:extLst>
          </p:cNvPr>
          <p:cNvSpPr txBox="1">
            <a:spLocks/>
          </p:cNvSpPr>
          <p:nvPr/>
        </p:nvSpPr>
        <p:spPr bwMode="auto">
          <a:xfrm>
            <a:off x="304800" y="1219200"/>
            <a:ext cx="3581400" cy="475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sq-AL" altLang="en-US" sz="2200" b="1">
                <a:latin typeface="Calibri" panose="020F0502020204030204" pitchFamily="34" charset="0"/>
              </a:rPr>
              <a:t>Composting facility</a:t>
            </a:r>
            <a:endParaRPr lang="sq-AL" altLang="en-US" sz="3200">
              <a:latin typeface="Calibri" panose="020F0502020204030204" pitchFamily="34" charset="0"/>
            </a:endParaRPr>
          </a:p>
          <a:p>
            <a:pPr>
              <a:spcBef>
                <a:spcPct val="20000"/>
              </a:spcBef>
              <a:buFont typeface="Arial" panose="020B0604020202020204" pitchFamily="34" charset="0"/>
              <a:buChar char="•"/>
            </a:pPr>
            <a:r>
              <a:rPr lang="sq-AL" altLang="en-US" sz="2200">
                <a:latin typeface="Calibri" panose="020F0502020204030204" pitchFamily="34" charset="0"/>
              </a:rPr>
              <a:t>Initial capital cost:</a:t>
            </a:r>
            <a:r>
              <a:rPr lang="en-US" altLang="en-US" sz="2200">
                <a:latin typeface="Calibri" panose="020F0502020204030204" pitchFamily="34" charset="0"/>
              </a:rPr>
              <a:t>    </a:t>
            </a:r>
            <a:r>
              <a:rPr lang="sq-AL" altLang="en-US" sz="2400" b="1">
                <a:latin typeface="Calibri" panose="020F0502020204030204" pitchFamily="34" charset="0"/>
              </a:rPr>
              <a:t>270</a:t>
            </a:r>
            <a:r>
              <a:rPr lang="en-US" altLang="en-US" sz="2400" b="1">
                <a:latin typeface="Calibri" panose="020F0502020204030204" pitchFamily="34" charset="0"/>
              </a:rPr>
              <a:t>,</a:t>
            </a:r>
            <a:r>
              <a:rPr lang="sq-AL" altLang="en-US" sz="2400" b="1">
                <a:latin typeface="Calibri" panose="020F0502020204030204" pitchFamily="34" charset="0"/>
              </a:rPr>
              <a:t>000 € - 325 000</a:t>
            </a:r>
            <a:r>
              <a:rPr lang="en-US" altLang="en-US" sz="2400" b="1">
                <a:latin typeface="Calibri" panose="020F0502020204030204" pitchFamily="34" charset="0"/>
              </a:rPr>
              <a:t> </a:t>
            </a:r>
            <a:r>
              <a:rPr lang="sq-AL" altLang="en-US" sz="2400" b="1">
                <a:latin typeface="Calibri" panose="020F0502020204030204" pitchFamily="34" charset="0"/>
              </a:rPr>
              <a:t>€  </a:t>
            </a:r>
          </a:p>
          <a:p>
            <a:pPr>
              <a:spcBef>
                <a:spcPct val="20000"/>
              </a:spcBef>
              <a:buFont typeface="Arial" panose="020B0604020202020204" pitchFamily="34" charset="0"/>
              <a:buChar char="•"/>
            </a:pPr>
            <a:r>
              <a:rPr lang="sq-AL" altLang="en-US" sz="2200">
                <a:latin typeface="Calibri" panose="020F0502020204030204" pitchFamily="34" charset="0"/>
              </a:rPr>
              <a:t>Capacity: </a:t>
            </a:r>
            <a:r>
              <a:rPr lang="sq-AL" altLang="en-US" sz="2400" b="1">
                <a:latin typeface="Calibri" panose="020F0502020204030204" pitchFamily="34" charset="0"/>
              </a:rPr>
              <a:t>10</a:t>
            </a:r>
            <a:r>
              <a:rPr lang="en-US" altLang="en-US" sz="2400" b="1">
                <a:latin typeface="Calibri" panose="020F0502020204030204" pitchFamily="34" charset="0"/>
              </a:rPr>
              <a:t>,</a:t>
            </a:r>
            <a:r>
              <a:rPr lang="sq-AL" altLang="en-US" sz="2400" b="1">
                <a:latin typeface="Calibri" panose="020F0502020204030204" pitchFamily="34" charset="0"/>
              </a:rPr>
              <a:t>000 ton</a:t>
            </a:r>
            <a:r>
              <a:rPr lang="en-US" altLang="en-US" sz="2400" b="1">
                <a:latin typeface="Calibri" panose="020F0502020204030204" pitchFamily="34" charset="0"/>
              </a:rPr>
              <a:t>nes</a:t>
            </a:r>
            <a:r>
              <a:rPr lang="sq-AL" altLang="en-US" sz="2400" b="1">
                <a:latin typeface="Calibri" panose="020F0502020204030204" pitchFamily="34" charset="0"/>
              </a:rPr>
              <a:t>/year</a:t>
            </a:r>
          </a:p>
          <a:p>
            <a:pPr>
              <a:spcBef>
                <a:spcPct val="20000"/>
              </a:spcBef>
              <a:buFont typeface="Arial" panose="020B0604020202020204" pitchFamily="34" charset="0"/>
              <a:buChar char="•"/>
            </a:pPr>
            <a:r>
              <a:rPr lang="sq-AL" altLang="en-US" sz="2200">
                <a:latin typeface="Calibri" panose="020F0502020204030204" pitchFamily="34" charset="0"/>
              </a:rPr>
              <a:t>Land surface:</a:t>
            </a:r>
            <a:r>
              <a:rPr lang="en-US" altLang="en-US" sz="2200">
                <a:latin typeface="Calibri" panose="020F0502020204030204" pitchFamily="34" charset="0"/>
              </a:rPr>
              <a:t> </a:t>
            </a:r>
            <a:r>
              <a:rPr lang="sq-AL" altLang="en-US" sz="2400" b="1">
                <a:latin typeface="Calibri" panose="020F0502020204030204" pitchFamily="34" charset="0"/>
              </a:rPr>
              <a:t>2 ha</a:t>
            </a:r>
          </a:p>
          <a:p>
            <a:pPr>
              <a:spcBef>
                <a:spcPct val="20000"/>
              </a:spcBef>
              <a:buFont typeface="Arial" panose="020B0604020202020204" pitchFamily="34" charset="0"/>
              <a:buChar char="•"/>
            </a:pPr>
            <a:r>
              <a:rPr lang="sq-AL" altLang="en-US" sz="2200">
                <a:latin typeface="Calibri" panose="020F0502020204030204" pitchFamily="34" charset="0"/>
              </a:rPr>
              <a:t>Annualized</a:t>
            </a:r>
            <a:r>
              <a:rPr lang="en-US" altLang="en-US" sz="2200">
                <a:latin typeface="Calibri" panose="020F0502020204030204" pitchFamily="34" charset="0"/>
              </a:rPr>
              <a:t> operating</a:t>
            </a:r>
            <a:r>
              <a:rPr lang="sq-AL" altLang="en-US" sz="2200">
                <a:latin typeface="Calibri" panose="020F0502020204030204" pitchFamily="34" charset="0"/>
              </a:rPr>
              <a:t> cost</a:t>
            </a:r>
            <a:r>
              <a:rPr lang="en-US" altLang="en-US" sz="2200">
                <a:latin typeface="Calibri" panose="020F0502020204030204" pitchFamily="34" charset="0"/>
              </a:rPr>
              <a:t>s</a:t>
            </a:r>
            <a:r>
              <a:rPr lang="sq-AL" altLang="en-US" sz="2200">
                <a:latin typeface="Calibri" panose="020F0502020204030204" pitchFamily="34" charset="0"/>
              </a:rPr>
              <a:t>:</a:t>
            </a:r>
            <a:r>
              <a:rPr lang="en-US" altLang="en-US" sz="2200">
                <a:latin typeface="Calibri" panose="020F0502020204030204" pitchFamily="34" charset="0"/>
              </a:rPr>
              <a:t>     </a:t>
            </a:r>
            <a:r>
              <a:rPr lang="en-US" altLang="en-US" sz="2400" b="1">
                <a:latin typeface="Calibri" panose="020F0502020204030204" pitchFamily="34" charset="0"/>
              </a:rPr>
              <a:t>790,000</a:t>
            </a:r>
            <a:r>
              <a:rPr lang="sq-AL" altLang="en-US" sz="2400" b="1">
                <a:latin typeface="Calibri" panose="020F0502020204030204" pitchFamily="34" charset="0"/>
              </a:rPr>
              <a:t> €</a:t>
            </a:r>
            <a:endParaRPr lang="sq-AL" altLang="en-US" sz="2400">
              <a:latin typeface="Calibri" panose="020F0502020204030204" pitchFamily="34" charset="0"/>
            </a:endParaRPr>
          </a:p>
          <a:p>
            <a:pPr>
              <a:spcBef>
                <a:spcPct val="20000"/>
              </a:spcBef>
              <a:buFont typeface="Arial" panose="020B0604020202020204" pitchFamily="34" charset="0"/>
              <a:buChar char="•"/>
            </a:pPr>
            <a:endParaRPr lang="sq-AL" altLang="en-US" sz="3200" b="1">
              <a:latin typeface="Calibri" panose="020F0502020204030204" pitchFamily="34" charset="0"/>
            </a:endParaRPr>
          </a:p>
          <a:p>
            <a:pPr>
              <a:spcBef>
                <a:spcPct val="20000"/>
              </a:spcBef>
              <a:buFont typeface="Arial" panose="020B0604020202020204" pitchFamily="34" charset="0"/>
              <a:buChar char="•"/>
            </a:pPr>
            <a:endParaRPr lang="sq-AL" altLang="en-US" sz="3200" b="1">
              <a:latin typeface="Calibri" panose="020F0502020204030204" pitchFamily="34" charset="0"/>
            </a:endParaRPr>
          </a:p>
          <a:p>
            <a:pPr>
              <a:spcBef>
                <a:spcPct val="20000"/>
              </a:spcBef>
              <a:buFont typeface="Arial" panose="020B0604020202020204" pitchFamily="34" charset="0"/>
              <a:buChar char="•"/>
            </a:pPr>
            <a:endParaRPr lang="en-US" altLang="en-US" sz="3200" b="1">
              <a:latin typeface="Calibri" panose="020F0502020204030204" pitchFamily="34" charset="0"/>
            </a:endParaRPr>
          </a:p>
        </p:txBody>
      </p:sp>
      <p:pic>
        <p:nvPicPr>
          <p:cNvPr id="24580" name="Picture 6">
            <a:extLst>
              <a:ext uri="{FF2B5EF4-FFF2-40B4-BE49-F238E27FC236}">
                <a16:creationId xmlns="" xmlns:a16="http://schemas.microsoft.com/office/drawing/2014/main" id="{6F24AAC8-24D7-43A6-86D5-AA05A16CD1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200" y="1936750"/>
            <a:ext cx="5224463"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 xmlns:a16="http://schemas.microsoft.com/office/drawing/2014/main" id="{FD330BC7-9008-413D-BBE4-69EA9969829B}"/>
              </a:ext>
            </a:extLst>
          </p:cNvPr>
          <p:cNvSpPr txBox="1">
            <a:spLocks/>
          </p:cNvSpPr>
          <p:nvPr/>
        </p:nvSpPr>
        <p:spPr>
          <a:xfrm>
            <a:off x="457200" y="273050"/>
            <a:ext cx="8291513" cy="708025"/>
          </a:xfrm>
          <a:prstGeom prst="rect">
            <a:avLst/>
          </a:prstGeom>
        </p:spPr>
        <p:txBody>
          <a:bodyPr/>
          <a:lstStyle/>
          <a:p>
            <a:pPr algn="ctr" fontAlgn="auto">
              <a:spcAft>
                <a:spcPts val="0"/>
              </a:spcAft>
              <a:defRPr/>
            </a:pPr>
            <a:r>
              <a:rPr lang="en-US" sz="3200" b="1" u="sng" dirty="0" err="1">
                <a:latin typeface="+mj-lt"/>
                <a:ea typeface="+mj-ea"/>
                <a:cs typeface="+mj-cs"/>
              </a:rPr>
              <a:t>Berat</a:t>
            </a:r>
            <a:r>
              <a:rPr lang="en-US" sz="3200" b="1" u="sng" dirty="0">
                <a:latin typeface="+mj-lt"/>
                <a:ea typeface="+mj-ea"/>
                <a:cs typeface="+mj-cs"/>
              </a:rPr>
              <a:t>: SMW Composting Facility</a:t>
            </a:r>
            <a:r>
              <a:rPr lang="sq-AL" sz="3200" b="1" u="sng" dirty="0">
                <a:latin typeface="+mj-lt"/>
                <a:ea typeface="+mj-ea"/>
                <a:cs typeface="+mj-cs"/>
              </a:rPr>
              <a:t> </a:t>
            </a:r>
            <a:endParaRPr lang="en-US" sz="3200" b="1" u="sng" dirty="0">
              <a:latin typeface="+mj-lt"/>
              <a:ea typeface="+mj-ea"/>
              <a:cs typeface="+mj-cs"/>
            </a:endParaRPr>
          </a:p>
        </p:txBody>
      </p:sp>
      <p:sp>
        <p:nvSpPr>
          <p:cNvPr id="24582" name="Slide Number Placeholder 7">
            <a:extLst>
              <a:ext uri="{FF2B5EF4-FFF2-40B4-BE49-F238E27FC236}">
                <a16:creationId xmlns="" xmlns:a16="http://schemas.microsoft.com/office/drawing/2014/main" id="{CEB91C62-7DA5-4415-BEA5-84A3EABCDFB8}"/>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53</a:t>
            </a:fld>
            <a:endParaRPr lang="en-US" altLang="en-US">
              <a:latin typeface="Garamond" panose="02020404030301010803" pitchFamily="18" charset="0"/>
            </a:endParaRPr>
          </a:p>
        </p:txBody>
      </p:sp>
    </p:spTree>
    <p:extLst>
      <p:ext uri="{BB962C8B-B14F-4D97-AF65-F5344CB8AC3E}">
        <p14:creationId xmlns:p14="http://schemas.microsoft.com/office/powerpoint/2010/main" xmlns="" val="3281223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78AF08FB-DCA4-4867-94D2-49E80B4AFDB4}"/>
              </a:ext>
            </a:extLst>
          </p:cNvPr>
          <p:cNvSpPr txBox="1">
            <a:spLocks/>
          </p:cNvSpPr>
          <p:nvPr/>
        </p:nvSpPr>
        <p:spPr>
          <a:xfrm>
            <a:off x="457200" y="273050"/>
            <a:ext cx="8291513" cy="708025"/>
          </a:xfrm>
          <a:prstGeom prst="rect">
            <a:avLst/>
          </a:prstGeom>
        </p:spPr>
        <p:txBody>
          <a:bodyPr/>
          <a:lstStyle/>
          <a:p>
            <a:pPr algn="ctr" fontAlgn="auto">
              <a:spcAft>
                <a:spcPts val="0"/>
              </a:spcAft>
              <a:defRPr/>
            </a:pPr>
            <a:r>
              <a:rPr lang="en-US" sz="3200" b="1" u="sng" dirty="0" err="1">
                <a:latin typeface="+mj-lt"/>
                <a:ea typeface="+mj-ea"/>
                <a:cs typeface="+mj-cs"/>
              </a:rPr>
              <a:t>Berat</a:t>
            </a:r>
            <a:r>
              <a:rPr lang="en-US" sz="3200" b="1" u="sng" dirty="0">
                <a:latin typeface="+mj-lt"/>
                <a:ea typeface="+mj-ea"/>
                <a:cs typeface="+mj-cs"/>
              </a:rPr>
              <a:t>: SMW Recycling Facility</a:t>
            </a:r>
            <a:r>
              <a:rPr lang="sq-AL" sz="3200" b="1" u="sng" dirty="0">
                <a:latin typeface="+mj-lt"/>
                <a:ea typeface="+mj-ea"/>
                <a:cs typeface="+mj-cs"/>
              </a:rPr>
              <a:t> </a:t>
            </a:r>
            <a:endParaRPr lang="en-US" sz="3200" b="1" u="sng" dirty="0">
              <a:latin typeface="+mj-lt"/>
              <a:ea typeface="+mj-ea"/>
              <a:cs typeface="+mj-cs"/>
            </a:endParaRPr>
          </a:p>
        </p:txBody>
      </p:sp>
      <p:sp>
        <p:nvSpPr>
          <p:cNvPr id="23555" name="Text Placeholder 3">
            <a:extLst>
              <a:ext uri="{FF2B5EF4-FFF2-40B4-BE49-F238E27FC236}">
                <a16:creationId xmlns="" xmlns:a16="http://schemas.microsoft.com/office/drawing/2014/main" id="{D245A2FE-CD4D-45A9-B509-917005A8252E}"/>
              </a:ext>
            </a:extLst>
          </p:cNvPr>
          <p:cNvSpPr txBox="1">
            <a:spLocks/>
          </p:cNvSpPr>
          <p:nvPr/>
        </p:nvSpPr>
        <p:spPr bwMode="auto">
          <a:xfrm>
            <a:off x="76200" y="1125538"/>
            <a:ext cx="4016375" cy="482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sq-AL" altLang="en-US" sz="2200" b="1">
                <a:latin typeface="Calibri" panose="020F0502020204030204" pitchFamily="34" charset="0"/>
              </a:rPr>
              <a:t>Recyclable segragation facility</a:t>
            </a:r>
          </a:p>
          <a:p>
            <a:pPr>
              <a:spcBef>
                <a:spcPct val="20000"/>
              </a:spcBef>
              <a:buFont typeface="Arial" panose="020B0604020202020204" pitchFamily="34" charset="0"/>
              <a:buChar char="•"/>
            </a:pPr>
            <a:r>
              <a:rPr lang="sq-AL" altLang="en-US" sz="2200">
                <a:latin typeface="Calibri" panose="020F0502020204030204" pitchFamily="34" charset="0"/>
              </a:rPr>
              <a:t>Initial capital cost:</a:t>
            </a:r>
            <a:r>
              <a:rPr lang="en-US" altLang="en-US" sz="2200">
                <a:latin typeface="Calibri" panose="020F0502020204030204" pitchFamily="34" charset="0"/>
              </a:rPr>
              <a:t>  </a:t>
            </a:r>
            <a:r>
              <a:rPr lang="sq-AL" altLang="en-US" sz="2200" b="1">
                <a:latin typeface="Calibri" panose="020F0502020204030204" pitchFamily="34" charset="0"/>
              </a:rPr>
              <a:t>270</a:t>
            </a:r>
            <a:r>
              <a:rPr lang="en-US" altLang="en-US" sz="2200" b="1">
                <a:latin typeface="Calibri" panose="020F0502020204030204" pitchFamily="34" charset="0"/>
              </a:rPr>
              <a:t>,</a:t>
            </a:r>
            <a:r>
              <a:rPr lang="sq-AL" altLang="en-US" sz="2200" b="1">
                <a:latin typeface="Calibri" panose="020F0502020204030204" pitchFamily="34" charset="0"/>
              </a:rPr>
              <a:t>000 </a:t>
            </a:r>
            <a:r>
              <a:rPr lang="sq-AL" altLang="en-US" sz="2400" b="1">
                <a:latin typeface="Calibri" panose="020F0502020204030204" pitchFamily="34" charset="0"/>
              </a:rPr>
              <a:t>€ - 326</a:t>
            </a:r>
            <a:r>
              <a:rPr lang="en-US" altLang="en-US" sz="2400" b="1">
                <a:latin typeface="Calibri" panose="020F0502020204030204" pitchFamily="34" charset="0"/>
              </a:rPr>
              <a:t>,</a:t>
            </a:r>
            <a:r>
              <a:rPr lang="sq-AL" altLang="en-US" sz="2400" b="1">
                <a:latin typeface="Calibri" panose="020F0502020204030204" pitchFamily="34" charset="0"/>
              </a:rPr>
              <a:t>000 € </a:t>
            </a:r>
          </a:p>
          <a:p>
            <a:pPr>
              <a:spcBef>
                <a:spcPct val="20000"/>
              </a:spcBef>
              <a:buFontTx/>
              <a:buChar char="-"/>
            </a:pPr>
            <a:r>
              <a:rPr lang="sq-AL" altLang="en-US" sz="2200">
                <a:latin typeface="Calibri" panose="020F0502020204030204" pitchFamily="34" charset="0"/>
              </a:rPr>
              <a:t>Annual</a:t>
            </a:r>
            <a:r>
              <a:rPr lang="en-US" altLang="en-US" sz="2200">
                <a:latin typeface="Calibri" panose="020F0502020204030204" pitchFamily="34" charset="0"/>
              </a:rPr>
              <a:t> Operating</a:t>
            </a:r>
            <a:r>
              <a:rPr lang="sq-AL" altLang="en-US" sz="2200">
                <a:latin typeface="Calibri" panose="020F0502020204030204" pitchFamily="34" charset="0"/>
              </a:rPr>
              <a:t> Cost</a:t>
            </a:r>
            <a:r>
              <a:rPr lang="en-US" altLang="en-US" sz="2200">
                <a:latin typeface="Calibri" panose="020F0502020204030204" pitchFamily="34" charset="0"/>
              </a:rPr>
              <a:t>s:  </a:t>
            </a:r>
            <a:r>
              <a:rPr lang="en-US" altLang="en-US" sz="2200" b="1">
                <a:latin typeface="Calibri" panose="020F0502020204030204" pitchFamily="34" charset="0"/>
              </a:rPr>
              <a:t>1.28 million</a:t>
            </a:r>
            <a:r>
              <a:rPr lang="sq-AL" altLang="en-US" sz="2200" b="1">
                <a:latin typeface="Calibri" panose="020F0502020204030204" pitchFamily="34" charset="0"/>
              </a:rPr>
              <a:t> €</a:t>
            </a:r>
          </a:p>
          <a:p>
            <a:pPr>
              <a:spcBef>
                <a:spcPct val="20000"/>
              </a:spcBef>
              <a:buFont typeface="Arial" panose="020B0604020202020204" pitchFamily="34" charset="0"/>
              <a:buChar char="•"/>
            </a:pPr>
            <a:r>
              <a:rPr lang="sq-AL" altLang="en-US" sz="2400">
                <a:latin typeface="Calibri" panose="020F0502020204030204" pitchFamily="34" charset="0"/>
              </a:rPr>
              <a:t>Capacity:</a:t>
            </a:r>
            <a:r>
              <a:rPr lang="sq-AL" altLang="en-US" sz="2400" b="1">
                <a:latin typeface="Calibri" panose="020F0502020204030204" pitchFamily="34" charset="0"/>
              </a:rPr>
              <a:t> </a:t>
            </a:r>
            <a:r>
              <a:rPr lang="en-US" altLang="en-US" sz="2400" b="1">
                <a:latin typeface="Calibri" panose="020F0502020204030204" pitchFamily="34" charset="0"/>
              </a:rPr>
              <a:t> </a:t>
            </a:r>
            <a:r>
              <a:rPr lang="sq-AL" altLang="en-US" sz="2400" b="1">
                <a:latin typeface="Calibri" panose="020F0502020204030204" pitchFamily="34" charset="0"/>
              </a:rPr>
              <a:t>20 ton</a:t>
            </a:r>
            <a:r>
              <a:rPr lang="en-US" altLang="en-US" sz="2400" b="1">
                <a:latin typeface="Calibri" panose="020F0502020204030204" pitchFamily="34" charset="0"/>
              </a:rPr>
              <a:t>nes</a:t>
            </a:r>
            <a:r>
              <a:rPr lang="sq-AL" altLang="en-US" sz="2400" b="1">
                <a:latin typeface="Calibri" panose="020F0502020204030204" pitchFamily="34" charset="0"/>
              </a:rPr>
              <a:t>/day</a:t>
            </a:r>
            <a:endParaRPr lang="sq-AL" altLang="en-US" sz="2200">
              <a:latin typeface="Calibri" panose="020F0502020204030204" pitchFamily="34" charset="0"/>
            </a:endParaRPr>
          </a:p>
          <a:p>
            <a:pPr>
              <a:spcBef>
                <a:spcPct val="20000"/>
              </a:spcBef>
              <a:buFontTx/>
              <a:buChar char="-"/>
            </a:pPr>
            <a:r>
              <a:rPr lang="sq-AL" altLang="en-US" sz="2200">
                <a:latin typeface="Calibri" panose="020F0502020204030204" pitchFamily="34" charset="0"/>
              </a:rPr>
              <a:t>Land surface required </a:t>
            </a:r>
          </a:p>
          <a:p>
            <a:pPr>
              <a:spcBef>
                <a:spcPct val="20000"/>
              </a:spcBef>
              <a:buFont typeface="Arial" panose="020B0604020202020204" pitchFamily="34" charset="0"/>
              <a:buChar char="•"/>
            </a:pPr>
            <a:r>
              <a:rPr lang="sq-AL" altLang="en-US" sz="2200">
                <a:latin typeface="Calibri" panose="020F0502020204030204" pitchFamily="34" charset="0"/>
              </a:rPr>
              <a:t>(at no cost): </a:t>
            </a:r>
            <a:r>
              <a:rPr lang="sq-AL" altLang="en-US" sz="2200" b="1">
                <a:latin typeface="Calibri" panose="020F0502020204030204" pitchFamily="34" charset="0"/>
              </a:rPr>
              <a:t>1 – 2 ha, </a:t>
            </a:r>
          </a:p>
          <a:p>
            <a:pPr>
              <a:spcBef>
                <a:spcPct val="20000"/>
              </a:spcBef>
              <a:buFont typeface="Arial" panose="020B0604020202020204" pitchFamily="34" charset="0"/>
              <a:buChar char="•"/>
            </a:pPr>
            <a:r>
              <a:rPr lang="sq-AL" altLang="en-US" sz="2200">
                <a:latin typeface="Calibri" panose="020F0502020204030204" pitchFamily="34" charset="0"/>
              </a:rPr>
              <a:t>Covered area:</a:t>
            </a:r>
            <a:r>
              <a:rPr lang="en-US" altLang="en-US" sz="2200">
                <a:latin typeface="Calibri" panose="020F0502020204030204" pitchFamily="34" charset="0"/>
              </a:rPr>
              <a:t>  </a:t>
            </a:r>
            <a:r>
              <a:rPr lang="sq-AL" altLang="en-US" sz="2200" b="1">
                <a:latin typeface="Calibri" panose="020F0502020204030204" pitchFamily="34" charset="0"/>
              </a:rPr>
              <a:t>1</a:t>
            </a:r>
            <a:r>
              <a:rPr lang="en-US" altLang="en-US" sz="2200" b="1">
                <a:latin typeface="Calibri" panose="020F0502020204030204" pitchFamily="34" charset="0"/>
              </a:rPr>
              <a:t>,</a:t>
            </a:r>
            <a:r>
              <a:rPr lang="sq-AL" altLang="en-US" sz="2200" b="1">
                <a:latin typeface="Calibri" panose="020F0502020204030204" pitchFamily="34" charset="0"/>
              </a:rPr>
              <a:t>500 – 2</a:t>
            </a:r>
            <a:r>
              <a:rPr lang="en-US" altLang="en-US" sz="2200" b="1">
                <a:latin typeface="Calibri" panose="020F0502020204030204" pitchFamily="34" charset="0"/>
              </a:rPr>
              <a:t>,</a:t>
            </a:r>
            <a:r>
              <a:rPr lang="sq-AL" altLang="en-US" sz="2200" b="1">
                <a:latin typeface="Calibri" panose="020F0502020204030204" pitchFamily="34" charset="0"/>
              </a:rPr>
              <a:t>000 m2</a:t>
            </a:r>
            <a:endParaRPr lang="en-US" altLang="en-US" sz="2200" b="1">
              <a:latin typeface="Calibri" panose="020F0502020204030204" pitchFamily="34" charset="0"/>
            </a:endParaRPr>
          </a:p>
        </p:txBody>
      </p:sp>
      <p:pic>
        <p:nvPicPr>
          <p:cNvPr id="23556" name="Picture 5">
            <a:extLst>
              <a:ext uri="{FF2B5EF4-FFF2-40B4-BE49-F238E27FC236}">
                <a16:creationId xmlns="" xmlns:a16="http://schemas.microsoft.com/office/drawing/2014/main" id="{0E2BB1A6-ECA7-42D1-B055-3A17095F4E2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7025" y="1916113"/>
            <a:ext cx="508317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Slide Number Placeholder 6">
            <a:extLst>
              <a:ext uri="{FF2B5EF4-FFF2-40B4-BE49-F238E27FC236}">
                <a16:creationId xmlns="" xmlns:a16="http://schemas.microsoft.com/office/drawing/2014/main" id="{775DE431-1D54-4B8D-B62E-570E9CEB9C17}"/>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54</a:t>
            </a:fld>
            <a:endParaRPr lang="en-US" altLang="en-US">
              <a:latin typeface="Garamond" panose="02020404030301010803" pitchFamily="18" charset="0"/>
            </a:endParaRPr>
          </a:p>
        </p:txBody>
      </p:sp>
    </p:spTree>
    <p:extLst>
      <p:ext uri="{BB962C8B-B14F-4D97-AF65-F5344CB8AC3E}">
        <p14:creationId xmlns:p14="http://schemas.microsoft.com/office/powerpoint/2010/main" xmlns="" val="2667327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29277DD8-E28B-4AE7-A7D8-D4FBFE5DFFA9}"/>
              </a:ext>
            </a:extLst>
          </p:cNvPr>
          <p:cNvSpPr txBox="1">
            <a:spLocks/>
          </p:cNvSpPr>
          <p:nvPr/>
        </p:nvSpPr>
        <p:spPr>
          <a:xfrm>
            <a:off x="152400" y="0"/>
            <a:ext cx="3657600" cy="993775"/>
          </a:xfrm>
          <a:prstGeom prst="rect">
            <a:avLst/>
          </a:prstGeom>
          <a:solidFill>
            <a:schemeClr val="bg1"/>
          </a:solidFill>
        </p:spPr>
        <p:txBody>
          <a:bodyPr/>
          <a:lstStyle/>
          <a:p>
            <a:pPr algn="ctr" fontAlgn="auto">
              <a:spcAft>
                <a:spcPts val="0"/>
              </a:spcAft>
              <a:defRPr/>
            </a:pPr>
            <a:r>
              <a:rPr lang="sq-AL" sz="3200" b="1" u="sng" dirty="0">
                <a:solidFill>
                  <a:srgbClr val="0070C0"/>
                </a:solidFill>
                <a:latin typeface="+mj-lt"/>
                <a:ea typeface="+mj-ea"/>
                <a:cs typeface="+mj-cs"/>
              </a:rPr>
              <a:t>Recovery of </a:t>
            </a:r>
            <a:endParaRPr lang="en-US" sz="3200" b="1" u="sng" dirty="0">
              <a:solidFill>
                <a:srgbClr val="0070C0"/>
              </a:solidFill>
              <a:latin typeface="+mj-lt"/>
              <a:ea typeface="+mj-ea"/>
              <a:cs typeface="+mj-cs"/>
            </a:endParaRPr>
          </a:p>
          <a:p>
            <a:pPr algn="ctr" fontAlgn="auto">
              <a:spcAft>
                <a:spcPts val="0"/>
              </a:spcAft>
              <a:defRPr/>
            </a:pPr>
            <a:r>
              <a:rPr lang="sq-AL" sz="3200" b="1" u="sng" dirty="0">
                <a:solidFill>
                  <a:srgbClr val="0070C0"/>
                </a:solidFill>
                <a:latin typeface="+mj-lt"/>
                <a:ea typeface="+mj-ea"/>
                <a:cs typeface="+mj-cs"/>
              </a:rPr>
              <a:t>recyclable waste</a:t>
            </a:r>
            <a:r>
              <a:rPr lang="en-US" sz="3200" b="1" u="sng" dirty="0">
                <a:solidFill>
                  <a:srgbClr val="0070C0"/>
                </a:solidFill>
                <a:latin typeface="+mj-lt"/>
                <a:ea typeface="+mj-ea"/>
                <a:cs typeface="+mj-cs"/>
              </a:rPr>
              <a:t>s</a:t>
            </a:r>
            <a:r>
              <a:rPr lang="sq-AL" sz="3200" b="1" u="sng" dirty="0">
                <a:solidFill>
                  <a:srgbClr val="0070C0"/>
                </a:solidFill>
                <a:latin typeface="+mj-lt"/>
                <a:ea typeface="+mj-ea"/>
                <a:cs typeface="+mj-cs"/>
              </a:rPr>
              <a:t> </a:t>
            </a:r>
            <a:endParaRPr lang="en-US" sz="3200" b="1" u="sng" dirty="0">
              <a:solidFill>
                <a:srgbClr val="0070C0"/>
              </a:solidFill>
              <a:latin typeface="+mj-lt"/>
              <a:ea typeface="+mj-ea"/>
              <a:cs typeface="+mj-cs"/>
            </a:endParaRPr>
          </a:p>
        </p:txBody>
      </p:sp>
      <p:graphicFrame>
        <p:nvGraphicFramePr>
          <p:cNvPr id="7" name="Chart 6">
            <a:extLst>
              <a:ext uri="{FF2B5EF4-FFF2-40B4-BE49-F238E27FC236}">
                <a16:creationId xmlns="" xmlns:a16="http://schemas.microsoft.com/office/drawing/2014/main" id="{111D3535-ABE7-4E7F-8815-6BD9264B1F00}"/>
              </a:ext>
            </a:extLst>
          </p:cNvPr>
          <p:cNvGraphicFramePr>
            <a:graphicFrameLocks/>
          </p:cNvGraphicFramePr>
          <p:nvPr/>
        </p:nvGraphicFramePr>
        <p:xfrm>
          <a:off x="152400" y="1143000"/>
          <a:ext cx="41148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 xmlns:a16="http://schemas.microsoft.com/office/drawing/2014/main" id="{8A44B93B-EFAC-4F4F-BF07-F9E0DEEBD4A7}"/>
              </a:ext>
            </a:extLst>
          </p:cNvPr>
          <p:cNvGraphicFramePr>
            <a:graphicFrameLocks/>
          </p:cNvGraphicFramePr>
          <p:nvPr/>
        </p:nvGraphicFramePr>
        <p:xfrm>
          <a:off x="4648200" y="1143000"/>
          <a:ext cx="4038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 xmlns:a16="http://schemas.microsoft.com/office/drawing/2014/main" id="{86A6F55D-F37F-4ABB-9ACB-05E00615407D}"/>
              </a:ext>
            </a:extLst>
          </p:cNvPr>
          <p:cNvSpPr txBox="1">
            <a:spLocks/>
          </p:cNvSpPr>
          <p:nvPr/>
        </p:nvSpPr>
        <p:spPr>
          <a:xfrm>
            <a:off x="4800600" y="0"/>
            <a:ext cx="4114800" cy="922338"/>
          </a:xfrm>
          <a:prstGeom prst="rect">
            <a:avLst/>
          </a:prstGeom>
          <a:solidFill>
            <a:schemeClr val="bg1"/>
          </a:solidFill>
        </p:spPr>
        <p:txBody>
          <a:bodyPr/>
          <a:lstStyle/>
          <a:p>
            <a:pPr algn="ctr" fontAlgn="auto">
              <a:spcAft>
                <a:spcPts val="0"/>
              </a:spcAft>
              <a:defRPr/>
            </a:pPr>
            <a:r>
              <a:rPr lang="sq-AL" sz="3200" b="1" u="sng" dirty="0">
                <a:solidFill>
                  <a:srgbClr val="0070C0"/>
                </a:solidFill>
                <a:latin typeface="+mj-lt"/>
                <a:ea typeface="+mj-ea"/>
                <a:cs typeface="+mj-cs"/>
              </a:rPr>
              <a:t>Recovery for composting</a:t>
            </a:r>
            <a:endParaRPr lang="en-US" sz="3200" b="1" u="sng" dirty="0">
              <a:solidFill>
                <a:srgbClr val="0070C0"/>
              </a:solidFill>
              <a:latin typeface="+mj-lt"/>
              <a:ea typeface="+mj-ea"/>
              <a:cs typeface="+mj-cs"/>
            </a:endParaRPr>
          </a:p>
        </p:txBody>
      </p:sp>
      <p:sp>
        <p:nvSpPr>
          <p:cNvPr id="22534" name="Slide Number Placeholder 10">
            <a:extLst>
              <a:ext uri="{FF2B5EF4-FFF2-40B4-BE49-F238E27FC236}">
                <a16:creationId xmlns="" xmlns:a16="http://schemas.microsoft.com/office/drawing/2014/main" id="{63D00231-F1F3-481D-AE5B-1135363F552D}"/>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55</a:t>
            </a:fld>
            <a:endParaRPr lang="en-US" altLang="en-US">
              <a:latin typeface="Garamond" panose="02020404030301010803" pitchFamily="18" charset="0"/>
            </a:endParaRPr>
          </a:p>
        </p:txBody>
      </p:sp>
    </p:spTree>
    <p:extLst>
      <p:ext uri="{BB962C8B-B14F-4D97-AF65-F5344CB8AC3E}">
        <p14:creationId xmlns:p14="http://schemas.microsoft.com/office/powerpoint/2010/main" xmlns="" val="4131588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FF43911-2D65-4748-A04C-34E58F3A6583}"/>
              </a:ext>
            </a:extLst>
          </p:cNvPr>
          <p:cNvSpPr txBox="1">
            <a:spLocks/>
          </p:cNvSpPr>
          <p:nvPr/>
        </p:nvSpPr>
        <p:spPr>
          <a:xfrm>
            <a:off x="457200" y="76200"/>
            <a:ext cx="8229600" cy="574675"/>
          </a:xfrm>
          <a:prstGeom prst="rect">
            <a:avLst/>
          </a:prstGeom>
          <a:solidFill>
            <a:schemeClr val="bg1"/>
          </a:solidFill>
        </p:spPr>
        <p:txBody>
          <a:bodyPr/>
          <a:lstStyle/>
          <a:p>
            <a:pPr algn="ctr" fontAlgn="auto">
              <a:spcAft>
                <a:spcPts val="0"/>
              </a:spcAft>
              <a:defRPr/>
            </a:pPr>
            <a:r>
              <a:rPr lang="sq-AL" sz="3200" b="1" u="sng" dirty="0">
                <a:solidFill>
                  <a:srgbClr val="0070C0"/>
                </a:solidFill>
                <a:latin typeface="+mj-lt"/>
                <a:ea typeface="+mj-ea"/>
                <a:cs typeface="+mj-cs"/>
              </a:rPr>
              <a:t>Projection</a:t>
            </a:r>
            <a:r>
              <a:rPr lang="en-US" sz="3200" b="1" u="sng" dirty="0">
                <a:solidFill>
                  <a:srgbClr val="0070C0"/>
                </a:solidFill>
                <a:latin typeface="+mj-lt"/>
                <a:ea typeface="+mj-ea"/>
                <a:cs typeface="+mj-cs"/>
              </a:rPr>
              <a:t>s</a:t>
            </a:r>
            <a:r>
              <a:rPr lang="sq-AL" sz="3200" b="1" u="sng" dirty="0">
                <a:solidFill>
                  <a:srgbClr val="0070C0"/>
                </a:solidFill>
                <a:latin typeface="+mj-lt"/>
                <a:ea typeface="+mj-ea"/>
                <a:cs typeface="+mj-cs"/>
              </a:rPr>
              <a:t> of</a:t>
            </a:r>
            <a:r>
              <a:rPr lang="en-US" sz="3200" b="1" u="sng" dirty="0">
                <a:solidFill>
                  <a:srgbClr val="0070C0"/>
                </a:solidFill>
                <a:latin typeface="+mj-lt"/>
                <a:ea typeface="+mj-ea"/>
                <a:cs typeface="+mj-cs"/>
              </a:rPr>
              <a:t> Municipal</a:t>
            </a:r>
            <a:r>
              <a:rPr lang="sq-AL" sz="3200" b="1" u="sng" dirty="0">
                <a:solidFill>
                  <a:srgbClr val="0070C0"/>
                </a:solidFill>
                <a:latin typeface="+mj-lt"/>
                <a:ea typeface="+mj-ea"/>
                <a:cs typeface="+mj-cs"/>
              </a:rPr>
              <a:t> </a:t>
            </a:r>
            <a:r>
              <a:rPr lang="en-US" sz="3200" b="1" u="sng" dirty="0">
                <a:solidFill>
                  <a:srgbClr val="0070C0"/>
                </a:solidFill>
                <a:latin typeface="+mj-lt"/>
                <a:ea typeface="+mj-ea"/>
                <a:cs typeface="+mj-cs"/>
              </a:rPr>
              <a:t>W</a:t>
            </a:r>
            <a:r>
              <a:rPr lang="sq-AL" sz="3200" b="1" u="sng" dirty="0">
                <a:solidFill>
                  <a:srgbClr val="0070C0"/>
                </a:solidFill>
                <a:latin typeface="+mj-lt"/>
                <a:ea typeface="+mj-ea"/>
                <a:cs typeface="+mj-cs"/>
              </a:rPr>
              <a:t>aste </a:t>
            </a:r>
            <a:r>
              <a:rPr lang="en-US" sz="3200" b="1" u="sng" dirty="0">
                <a:solidFill>
                  <a:srgbClr val="0070C0"/>
                </a:solidFill>
                <a:latin typeface="+mj-lt"/>
                <a:ea typeface="+mj-ea"/>
                <a:cs typeface="+mj-cs"/>
              </a:rPr>
              <a:t>R</a:t>
            </a:r>
            <a:r>
              <a:rPr lang="sq-AL" sz="3200" b="1" u="sng" dirty="0">
                <a:solidFill>
                  <a:srgbClr val="0070C0"/>
                </a:solidFill>
                <a:latin typeface="+mj-lt"/>
                <a:ea typeface="+mj-ea"/>
                <a:cs typeface="+mj-cs"/>
              </a:rPr>
              <a:t>ecovery </a:t>
            </a:r>
            <a:endParaRPr lang="en-US" sz="4400" u="sng" dirty="0">
              <a:solidFill>
                <a:srgbClr val="0070C0"/>
              </a:solidFill>
              <a:latin typeface="+mj-lt"/>
              <a:ea typeface="+mj-ea"/>
              <a:cs typeface="+mj-cs"/>
            </a:endParaRPr>
          </a:p>
        </p:txBody>
      </p:sp>
      <p:graphicFrame>
        <p:nvGraphicFramePr>
          <p:cNvPr id="4" name="Table 3">
            <a:extLst>
              <a:ext uri="{FF2B5EF4-FFF2-40B4-BE49-F238E27FC236}">
                <a16:creationId xmlns="" xmlns:a16="http://schemas.microsoft.com/office/drawing/2014/main" id="{3288E7F9-71A3-45AB-A140-7092B7475BCD}"/>
              </a:ext>
            </a:extLst>
          </p:cNvPr>
          <p:cNvGraphicFramePr>
            <a:graphicFrameLocks noGrp="1"/>
          </p:cNvGraphicFramePr>
          <p:nvPr/>
        </p:nvGraphicFramePr>
        <p:xfrm>
          <a:off x="539750" y="685800"/>
          <a:ext cx="7488238" cy="2839212"/>
        </p:xfrm>
        <a:graphic>
          <a:graphicData uri="http://schemas.openxmlformats.org/drawingml/2006/table">
            <a:tbl>
              <a:tblPr/>
              <a:tblGrid>
                <a:gridCol w="4819661">
                  <a:extLst>
                    <a:ext uri="{9D8B030D-6E8A-4147-A177-3AD203B41FA5}">
                      <a16:colId xmlns="" xmlns:a16="http://schemas.microsoft.com/office/drawing/2014/main" val="20000"/>
                    </a:ext>
                  </a:extLst>
                </a:gridCol>
                <a:gridCol w="435243">
                  <a:extLst>
                    <a:ext uri="{9D8B030D-6E8A-4147-A177-3AD203B41FA5}">
                      <a16:colId xmlns="" xmlns:a16="http://schemas.microsoft.com/office/drawing/2014/main" val="20001"/>
                    </a:ext>
                  </a:extLst>
                </a:gridCol>
                <a:gridCol w="1050981">
                  <a:extLst>
                    <a:ext uri="{9D8B030D-6E8A-4147-A177-3AD203B41FA5}">
                      <a16:colId xmlns="" xmlns:a16="http://schemas.microsoft.com/office/drawing/2014/main" val="20002"/>
                    </a:ext>
                  </a:extLst>
                </a:gridCol>
                <a:gridCol w="1182353">
                  <a:extLst>
                    <a:ext uri="{9D8B030D-6E8A-4147-A177-3AD203B41FA5}">
                      <a16:colId xmlns="" xmlns:a16="http://schemas.microsoft.com/office/drawing/2014/main" val="20003"/>
                    </a:ext>
                  </a:extLst>
                </a:gridCol>
              </a:tblGrid>
              <a:tr h="630767">
                <a:tc>
                  <a:txBody>
                    <a:bodyPr/>
                    <a:lstStyle/>
                    <a:p>
                      <a:pPr>
                        <a:lnSpc>
                          <a:spcPct val="115000"/>
                        </a:lnSpc>
                        <a:spcAft>
                          <a:spcPts val="0"/>
                        </a:spcAft>
                      </a:pPr>
                      <a:r>
                        <a:rPr lang="en-US" sz="1800" b="1" dirty="0">
                          <a:solidFill>
                            <a:srgbClr val="000000"/>
                          </a:solidFill>
                          <a:latin typeface="Times New Roman"/>
                          <a:ea typeface="Times New Roman"/>
                          <a:cs typeface="Times New Roman"/>
                        </a:rPr>
                        <a:t>Recovery ratio of recyclable materials</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nSpc>
                          <a:spcPct val="115000"/>
                        </a:lnSpc>
                        <a:spcAft>
                          <a:spcPts val="0"/>
                        </a:spcAft>
                      </a:pPr>
                      <a:endParaRPr lang="en-US" sz="1800">
                        <a:latin typeface="Calibri"/>
                        <a:ea typeface="Calibri"/>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nSpc>
                          <a:spcPct val="115000"/>
                        </a:lnSpc>
                        <a:spcAft>
                          <a:spcPts val="0"/>
                        </a:spcAft>
                      </a:pPr>
                      <a:endParaRPr lang="en-US" sz="1800">
                        <a:latin typeface="Calibri"/>
                        <a:ea typeface="Calibri"/>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nSpc>
                          <a:spcPct val="115000"/>
                        </a:lnSpc>
                        <a:spcAft>
                          <a:spcPts val="0"/>
                        </a:spcAft>
                      </a:pPr>
                      <a:r>
                        <a:rPr lang="en-US" sz="1800" b="1">
                          <a:solidFill>
                            <a:srgbClr val="000000"/>
                          </a:solidFill>
                          <a:latin typeface="Times New Roman"/>
                          <a:ea typeface="Times New Roman"/>
                          <a:cs typeface="Times New Roman"/>
                        </a:rPr>
                        <a:t>% of recovery</a:t>
                      </a:r>
                      <a:endParaRPr lang="en-US" sz="180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315383">
                <a:tc>
                  <a:txBody>
                    <a:bodyPr/>
                    <a:lstStyle/>
                    <a:p>
                      <a:pPr>
                        <a:lnSpc>
                          <a:spcPct val="115000"/>
                        </a:lnSpc>
                        <a:spcAft>
                          <a:spcPts val="0"/>
                        </a:spcAft>
                      </a:pPr>
                      <a:r>
                        <a:rPr lang="en-US" sz="1800" dirty="0">
                          <a:solidFill>
                            <a:srgbClr val="000000"/>
                          </a:solidFill>
                          <a:latin typeface="Times New Roman"/>
                          <a:ea typeface="Times New Roman"/>
                          <a:cs typeface="Times New Roman"/>
                        </a:rPr>
                        <a:t>Recovery rate of recyclables  year 1</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nSpc>
                          <a:spcPct val="115000"/>
                        </a:lnSpc>
                        <a:spcAft>
                          <a:spcPts val="0"/>
                        </a:spcAft>
                      </a:pPr>
                      <a:r>
                        <a:rPr lang="en-US" sz="1800" b="1" dirty="0">
                          <a:solidFill>
                            <a:srgbClr val="000000"/>
                          </a:solidFill>
                          <a:latin typeface="Times New Roman"/>
                          <a:ea typeface="Times New Roman"/>
                          <a:cs typeface="Times New Roman"/>
                        </a:rPr>
                        <a:t>25%</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1"/>
                  </a:ext>
                </a:extLst>
              </a:tr>
              <a:tr h="315383">
                <a:tc>
                  <a:txBody>
                    <a:bodyPr/>
                    <a:lstStyle/>
                    <a:p>
                      <a:pPr>
                        <a:lnSpc>
                          <a:spcPct val="115000"/>
                        </a:lnSpc>
                        <a:spcAft>
                          <a:spcPts val="0"/>
                        </a:spcAft>
                      </a:pPr>
                      <a:r>
                        <a:rPr lang="en-US" sz="1800" dirty="0">
                          <a:solidFill>
                            <a:srgbClr val="000000"/>
                          </a:solidFill>
                          <a:latin typeface="Times New Roman"/>
                          <a:ea typeface="Times New Roman"/>
                          <a:cs typeface="Times New Roman"/>
                        </a:rPr>
                        <a:t>Recovery rate of recyclables  year 2</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nSpc>
                          <a:spcPct val="115000"/>
                        </a:lnSpc>
                        <a:spcAft>
                          <a:spcPts val="0"/>
                        </a:spcAft>
                      </a:pPr>
                      <a:r>
                        <a:rPr lang="en-US" sz="1800" b="1" dirty="0">
                          <a:solidFill>
                            <a:srgbClr val="000000"/>
                          </a:solidFill>
                          <a:latin typeface="Times New Roman"/>
                          <a:ea typeface="Times New Roman"/>
                          <a:cs typeface="Times New Roman"/>
                        </a:rPr>
                        <a:t>30%</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extLst>
                  <a:ext uri="{0D108BD9-81ED-4DB2-BD59-A6C34878D82A}">
                    <a16:rowId xmlns="" xmlns:a16="http://schemas.microsoft.com/office/drawing/2014/main" val="10002"/>
                  </a:ext>
                </a:extLst>
              </a:tr>
              <a:tr h="315383">
                <a:tc>
                  <a:txBody>
                    <a:bodyPr/>
                    <a:lstStyle/>
                    <a:p>
                      <a:pPr>
                        <a:lnSpc>
                          <a:spcPct val="115000"/>
                        </a:lnSpc>
                        <a:spcAft>
                          <a:spcPts val="0"/>
                        </a:spcAft>
                      </a:pPr>
                      <a:r>
                        <a:rPr lang="en-US" sz="1800" dirty="0">
                          <a:solidFill>
                            <a:srgbClr val="000000"/>
                          </a:solidFill>
                          <a:latin typeface="Times New Roman"/>
                          <a:ea typeface="Times New Roman"/>
                          <a:cs typeface="Times New Roman"/>
                        </a:rPr>
                        <a:t>Recovery rate of recyclables year 3</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dirty="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dirty="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nSpc>
                          <a:spcPct val="115000"/>
                        </a:lnSpc>
                        <a:spcAft>
                          <a:spcPts val="0"/>
                        </a:spcAft>
                      </a:pPr>
                      <a:r>
                        <a:rPr lang="en-US" sz="1800" b="1" dirty="0">
                          <a:solidFill>
                            <a:srgbClr val="000000"/>
                          </a:solidFill>
                          <a:latin typeface="Times New Roman"/>
                          <a:ea typeface="Times New Roman"/>
                          <a:cs typeface="Times New Roman"/>
                        </a:rPr>
                        <a:t>35%</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3"/>
                  </a:ext>
                </a:extLst>
              </a:tr>
              <a:tr h="315383">
                <a:tc>
                  <a:txBody>
                    <a:bodyPr/>
                    <a:lstStyle/>
                    <a:p>
                      <a:pPr>
                        <a:lnSpc>
                          <a:spcPct val="115000"/>
                        </a:lnSpc>
                        <a:spcAft>
                          <a:spcPts val="0"/>
                        </a:spcAft>
                      </a:pPr>
                      <a:r>
                        <a:rPr lang="en-US" sz="1800" dirty="0">
                          <a:solidFill>
                            <a:srgbClr val="000000"/>
                          </a:solidFill>
                          <a:latin typeface="Times New Roman"/>
                          <a:ea typeface="Times New Roman"/>
                          <a:cs typeface="Times New Roman"/>
                        </a:rPr>
                        <a:t>Recovery rate of recyclables year 4</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dirty="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nSpc>
                          <a:spcPct val="115000"/>
                        </a:lnSpc>
                        <a:spcAft>
                          <a:spcPts val="0"/>
                        </a:spcAft>
                      </a:pPr>
                      <a:r>
                        <a:rPr lang="en-US" sz="1800" b="1">
                          <a:solidFill>
                            <a:srgbClr val="000000"/>
                          </a:solidFill>
                          <a:latin typeface="Times New Roman"/>
                          <a:ea typeface="Times New Roman"/>
                          <a:cs typeface="Times New Roman"/>
                        </a:rPr>
                        <a:t>40%</a:t>
                      </a:r>
                      <a:endParaRPr lang="en-US" sz="1800" b="1">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extLst>
                  <a:ext uri="{0D108BD9-81ED-4DB2-BD59-A6C34878D82A}">
                    <a16:rowId xmlns="" xmlns:a16="http://schemas.microsoft.com/office/drawing/2014/main" val="10004"/>
                  </a:ext>
                </a:extLst>
              </a:tr>
              <a:tr h="315383">
                <a:tc>
                  <a:txBody>
                    <a:bodyPr/>
                    <a:lstStyle/>
                    <a:p>
                      <a:pPr>
                        <a:lnSpc>
                          <a:spcPct val="115000"/>
                        </a:lnSpc>
                        <a:spcAft>
                          <a:spcPts val="0"/>
                        </a:spcAft>
                      </a:pPr>
                      <a:r>
                        <a:rPr lang="en-US" sz="1800" dirty="0">
                          <a:solidFill>
                            <a:srgbClr val="000000"/>
                          </a:solidFill>
                          <a:latin typeface="Times New Roman"/>
                          <a:ea typeface="Times New Roman"/>
                          <a:cs typeface="Times New Roman"/>
                        </a:rPr>
                        <a:t>Recovery rate of recyclables year 5</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nSpc>
                          <a:spcPct val="115000"/>
                        </a:lnSpc>
                        <a:spcAft>
                          <a:spcPts val="0"/>
                        </a:spcAft>
                      </a:pPr>
                      <a:r>
                        <a:rPr lang="en-US" sz="1800" b="1" dirty="0">
                          <a:solidFill>
                            <a:srgbClr val="000000"/>
                          </a:solidFill>
                          <a:latin typeface="Times New Roman"/>
                          <a:ea typeface="Times New Roman"/>
                          <a:cs typeface="Times New Roman"/>
                        </a:rPr>
                        <a:t>50%</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5"/>
                  </a:ext>
                </a:extLst>
              </a:tr>
              <a:tr h="630767">
                <a:tc>
                  <a:txBody>
                    <a:bodyPr/>
                    <a:lstStyle/>
                    <a:p>
                      <a:pPr>
                        <a:lnSpc>
                          <a:spcPct val="115000"/>
                        </a:lnSpc>
                        <a:spcAft>
                          <a:spcPts val="0"/>
                        </a:spcAft>
                      </a:pPr>
                      <a:r>
                        <a:rPr lang="en-US" sz="1800" dirty="0">
                          <a:solidFill>
                            <a:srgbClr val="000000"/>
                          </a:solidFill>
                          <a:latin typeface="Times New Roman"/>
                          <a:ea typeface="Times New Roman"/>
                          <a:cs typeface="Times New Roman"/>
                        </a:rPr>
                        <a:t>Annual</a:t>
                      </a:r>
                      <a:r>
                        <a:rPr lang="en-US" sz="1800" baseline="0" dirty="0">
                          <a:solidFill>
                            <a:srgbClr val="000000"/>
                          </a:solidFill>
                          <a:latin typeface="Times New Roman"/>
                          <a:ea typeface="Times New Roman"/>
                          <a:cs typeface="Times New Roman"/>
                        </a:rPr>
                        <a:t> Growth in </a:t>
                      </a:r>
                      <a:r>
                        <a:rPr lang="en-US" sz="1800" dirty="0">
                          <a:solidFill>
                            <a:srgbClr val="000000"/>
                          </a:solidFill>
                          <a:latin typeface="Times New Roman"/>
                          <a:ea typeface="Times New Roman"/>
                          <a:cs typeface="Times New Roman"/>
                        </a:rPr>
                        <a:t>Recovery rate of recyclables after year 5</a:t>
                      </a:r>
                      <a:endParaRPr lang="en-US" sz="180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nSpc>
                          <a:spcPct val="115000"/>
                        </a:lnSpc>
                        <a:spcAft>
                          <a:spcPts val="0"/>
                        </a:spcAft>
                      </a:pPr>
                      <a:r>
                        <a:rPr lang="en-US" sz="1800" b="1" dirty="0">
                          <a:solidFill>
                            <a:srgbClr val="000000"/>
                          </a:solidFill>
                          <a:latin typeface="Times New Roman"/>
                          <a:ea typeface="Times New Roman"/>
                          <a:cs typeface="Times New Roman"/>
                        </a:rPr>
                        <a:t>2%</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5" name="Table 4">
            <a:extLst>
              <a:ext uri="{FF2B5EF4-FFF2-40B4-BE49-F238E27FC236}">
                <a16:creationId xmlns="" xmlns:a16="http://schemas.microsoft.com/office/drawing/2014/main" id="{A9E31DEA-77B3-4E6E-8A83-AD5A0D42CB44}"/>
              </a:ext>
            </a:extLst>
          </p:cNvPr>
          <p:cNvGraphicFramePr>
            <a:graphicFrameLocks noGrp="1"/>
          </p:cNvGraphicFramePr>
          <p:nvPr/>
        </p:nvGraphicFramePr>
        <p:xfrm>
          <a:off x="539750" y="3743325"/>
          <a:ext cx="7488238" cy="2598758"/>
        </p:xfrm>
        <a:graphic>
          <a:graphicData uri="http://schemas.openxmlformats.org/drawingml/2006/table">
            <a:tbl>
              <a:tblPr/>
              <a:tblGrid>
                <a:gridCol w="6158775">
                  <a:extLst>
                    <a:ext uri="{9D8B030D-6E8A-4147-A177-3AD203B41FA5}">
                      <a16:colId xmlns="" xmlns:a16="http://schemas.microsoft.com/office/drawing/2014/main" val="20000"/>
                    </a:ext>
                  </a:extLst>
                </a:gridCol>
                <a:gridCol w="286661">
                  <a:extLst>
                    <a:ext uri="{9D8B030D-6E8A-4147-A177-3AD203B41FA5}">
                      <a16:colId xmlns="" xmlns:a16="http://schemas.microsoft.com/office/drawing/2014/main" val="20001"/>
                    </a:ext>
                  </a:extLst>
                </a:gridCol>
                <a:gridCol w="1042802">
                  <a:extLst>
                    <a:ext uri="{9D8B030D-6E8A-4147-A177-3AD203B41FA5}">
                      <a16:colId xmlns="" xmlns:a16="http://schemas.microsoft.com/office/drawing/2014/main" val="20002"/>
                    </a:ext>
                  </a:extLst>
                </a:gridCol>
              </a:tblGrid>
              <a:tr h="383920">
                <a:tc gridSpan="2">
                  <a:txBody>
                    <a:bodyPr/>
                    <a:lstStyle/>
                    <a:p>
                      <a:pPr>
                        <a:lnSpc>
                          <a:spcPct val="115000"/>
                        </a:lnSpc>
                        <a:spcAft>
                          <a:spcPts val="600"/>
                        </a:spcAft>
                      </a:pPr>
                      <a:r>
                        <a:rPr lang="en-US" sz="1800" b="1" dirty="0">
                          <a:solidFill>
                            <a:srgbClr val="000000"/>
                          </a:solidFill>
                          <a:latin typeface="Calibri"/>
                          <a:ea typeface="Times New Roman"/>
                          <a:cs typeface="Times New Roman"/>
                        </a:rPr>
                        <a:t>Recovery rate of waste for composting </a:t>
                      </a:r>
                      <a:endParaRPr lang="en-US" sz="1800" b="1"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hMerge="1">
                  <a:txBody>
                    <a:bodyPr/>
                    <a:lstStyle/>
                    <a:p>
                      <a:endParaRPr lang="en-US"/>
                    </a:p>
                  </a:txBody>
                  <a:tcPr/>
                </a:tc>
                <a:tc>
                  <a:txBody>
                    <a:bodyPr/>
                    <a:lstStyle/>
                    <a:p>
                      <a:pPr>
                        <a:lnSpc>
                          <a:spcPct val="115000"/>
                        </a:lnSpc>
                        <a:spcAft>
                          <a:spcPts val="600"/>
                        </a:spcAft>
                      </a:pPr>
                      <a:r>
                        <a:rPr lang="en-US" sz="1800" b="1">
                          <a:solidFill>
                            <a:srgbClr val="000000"/>
                          </a:solidFill>
                          <a:latin typeface="Calibri"/>
                          <a:ea typeface="Times New Roman"/>
                          <a:cs typeface="Times New Roman"/>
                        </a:rPr>
                        <a:t>%</a:t>
                      </a:r>
                      <a:endParaRPr lang="en-US" sz="180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383920">
                <a:tc gridSpan="2">
                  <a:txBody>
                    <a:bodyPr/>
                    <a:lstStyle/>
                    <a:p>
                      <a:pPr>
                        <a:lnSpc>
                          <a:spcPct val="115000"/>
                        </a:lnSpc>
                        <a:spcAft>
                          <a:spcPts val="600"/>
                        </a:spcAft>
                      </a:pPr>
                      <a:r>
                        <a:rPr lang="en-US" sz="1800" b="0" dirty="0">
                          <a:solidFill>
                            <a:srgbClr val="000000"/>
                          </a:solidFill>
                          <a:latin typeface="Calibri"/>
                          <a:ea typeface="Times New Roman"/>
                          <a:cs typeface="Times New Roman"/>
                        </a:rPr>
                        <a:t>Recovery rate organic waste for composting from 2013-2019</a:t>
                      </a:r>
                      <a:endParaRPr lang="en-US" sz="1800" b="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tc>
                  <a:txBody>
                    <a:bodyPr/>
                    <a:lstStyle/>
                    <a:p>
                      <a:pPr>
                        <a:lnSpc>
                          <a:spcPct val="115000"/>
                        </a:lnSpc>
                        <a:spcAft>
                          <a:spcPts val="600"/>
                        </a:spcAft>
                      </a:pPr>
                      <a:r>
                        <a:rPr lang="en-US" sz="1800" b="1" dirty="0">
                          <a:solidFill>
                            <a:srgbClr val="000000"/>
                          </a:solidFill>
                          <a:latin typeface="Calibri"/>
                          <a:ea typeface="Times New Roman"/>
                          <a:cs typeface="Times New Roman"/>
                        </a:rPr>
                        <a:t>0%</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1"/>
                  </a:ext>
                </a:extLst>
              </a:tr>
              <a:tr h="383920">
                <a:tc gridSpan="2">
                  <a:txBody>
                    <a:bodyPr/>
                    <a:lstStyle/>
                    <a:p>
                      <a:pPr>
                        <a:lnSpc>
                          <a:spcPct val="115000"/>
                        </a:lnSpc>
                        <a:spcAft>
                          <a:spcPts val="600"/>
                        </a:spcAft>
                      </a:pPr>
                      <a:r>
                        <a:rPr lang="en-US" sz="1800" b="0" dirty="0">
                          <a:solidFill>
                            <a:srgbClr val="000000"/>
                          </a:solidFill>
                          <a:latin typeface="Calibri"/>
                          <a:ea typeface="Times New Roman"/>
                          <a:cs typeface="Times New Roman"/>
                        </a:rPr>
                        <a:t>Recovery rate organic waste for composting year 1 (2020)</a:t>
                      </a:r>
                      <a:endParaRPr lang="en-US" sz="1800" b="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hMerge="1">
                  <a:txBody>
                    <a:bodyPr/>
                    <a:lstStyle/>
                    <a:p>
                      <a:endParaRPr lang="en-US"/>
                    </a:p>
                  </a:txBody>
                  <a:tcPr/>
                </a:tc>
                <a:tc>
                  <a:txBody>
                    <a:bodyPr/>
                    <a:lstStyle/>
                    <a:p>
                      <a:pPr>
                        <a:lnSpc>
                          <a:spcPct val="115000"/>
                        </a:lnSpc>
                        <a:spcAft>
                          <a:spcPts val="600"/>
                        </a:spcAft>
                      </a:pPr>
                      <a:r>
                        <a:rPr lang="en-US" sz="1800" b="1" dirty="0">
                          <a:solidFill>
                            <a:srgbClr val="000000"/>
                          </a:solidFill>
                          <a:latin typeface="Calibri"/>
                          <a:ea typeface="Times New Roman"/>
                          <a:cs typeface="Times New Roman"/>
                        </a:rPr>
                        <a:t>50%</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extLst>
                  <a:ext uri="{0D108BD9-81ED-4DB2-BD59-A6C34878D82A}">
                    <a16:rowId xmlns="" xmlns:a16="http://schemas.microsoft.com/office/drawing/2014/main" val="10002"/>
                  </a:ext>
                </a:extLst>
              </a:tr>
              <a:tr h="408031">
                <a:tc>
                  <a:txBody>
                    <a:bodyPr/>
                    <a:lstStyle/>
                    <a:p>
                      <a:pPr>
                        <a:lnSpc>
                          <a:spcPct val="115000"/>
                        </a:lnSpc>
                        <a:spcAft>
                          <a:spcPts val="600"/>
                        </a:spcAft>
                      </a:pPr>
                      <a:r>
                        <a:rPr lang="en-US" sz="1800" b="0" dirty="0">
                          <a:solidFill>
                            <a:srgbClr val="000000"/>
                          </a:solidFill>
                          <a:latin typeface="Calibri"/>
                          <a:ea typeface="Times New Roman"/>
                          <a:cs typeface="Times New Roman"/>
                        </a:rPr>
                        <a:t>Recovery rate organic waste for composting year 2</a:t>
                      </a:r>
                      <a:endParaRPr lang="en-US" sz="1800" b="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nSpc>
                          <a:spcPct val="115000"/>
                        </a:lnSpc>
                        <a:spcAft>
                          <a:spcPts val="600"/>
                        </a:spcAft>
                      </a:pPr>
                      <a:r>
                        <a:rPr lang="en-US" sz="1800" b="1" dirty="0">
                          <a:solidFill>
                            <a:srgbClr val="000000"/>
                          </a:solidFill>
                          <a:latin typeface="Calibri"/>
                          <a:ea typeface="Times New Roman"/>
                          <a:cs typeface="Times New Roman"/>
                        </a:rPr>
                        <a:t>55%</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3"/>
                  </a:ext>
                </a:extLst>
              </a:tr>
              <a:tr h="408031">
                <a:tc>
                  <a:txBody>
                    <a:bodyPr/>
                    <a:lstStyle/>
                    <a:p>
                      <a:pPr>
                        <a:lnSpc>
                          <a:spcPct val="115000"/>
                        </a:lnSpc>
                        <a:spcAft>
                          <a:spcPts val="600"/>
                        </a:spcAft>
                      </a:pPr>
                      <a:r>
                        <a:rPr lang="en-US" sz="1800" b="0" dirty="0">
                          <a:solidFill>
                            <a:srgbClr val="000000"/>
                          </a:solidFill>
                          <a:latin typeface="Calibri"/>
                          <a:ea typeface="Times New Roman"/>
                          <a:cs typeface="Times New Roman"/>
                        </a:rPr>
                        <a:t>Recovery rate organic waste for composting year 3</a:t>
                      </a:r>
                      <a:endParaRPr lang="en-US" sz="1800" b="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endParaRPr lang="en-US" sz="180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nSpc>
                          <a:spcPct val="115000"/>
                        </a:lnSpc>
                        <a:spcAft>
                          <a:spcPts val="600"/>
                        </a:spcAft>
                      </a:pPr>
                      <a:r>
                        <a:rPr lang="en-US" sz="1800" b="1" dirty="0">
                          <a:solidFill>
                            <a:srgbClr val="000000"/>
                          </a:solidFill>
                          <a:latin typeface="Calibri"/>
                          <a:ea typeface="Times New Roman"/>
                          <a:cs typeface="Times New Roman"/>
                        </a:rPr>
                        <a:t>65%</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extLst>
                  <a:ext uri="{0D108BD9-81ED-4DB2-BD59-A6C34878D82A}">
                    <a16:rowId xmlns="" xmlns:a16="http://schemas.microsoft.com/office/drawing/2014/main" val="10004"/>
                  </a:ext>
                </a:extLst>
              </a:tr>
              <a:tr h="630915">
                <a:tc>
                  <a:txBody>
                    <a:bodyPr/>
                    <a:lstStyle/>
                    <a:p>
                      <a:pPr>
                        <a:lnSpc>
                          <a:spcPct val="115000"/>
                        </a:lnSpc>
                        <a:spcAft>
                          <a:spcPts val="600"/>
                        </a:spcAft>
                      </a:pPr>
                      <a:r>
                        <a:rPr lang="en-US" sz="1800" b="0" dirty="0">
                          <a:solidFill>
                            <a:srgbClr val="000000"/>
                          </a:solidFill>
                          <a:latin typeface="Calibri"/>
                          <a:ea typeface="Times New Roman"/>
                          <a:cs typeface="Times New Roman"/>
                        </a:rPr>
                        <a:t>Annual Growth in Recovery rate organic waste for composting after year 3</a:t>
                      </a:r>
                      <a:endParaRPr lang="en-US" sz="1800" b="0" dirty="0">
                        <a:latin typeface="Calibri"/>
                        <a:ea typeface="Calibri"/>
                        <a:cs typeface="Times New Roman"/>
                      </a:endParaRPr>
                    </a:p>
                  </a:txBody>
                  <a:tcPr marL="68575" marR="68575"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endParaRPr lang="en-US" sz="1800" dirty="0">
                        <a:latin typeface="Calibri"/>
                        <a:ea typeface="Times New Roman"/>
                        <a:cs typeface="Times New Roman"/>
                      </a:endParaRPr>
                    </a:p>
                  </a:txBody>
                  <a:tcPr marL="68575" marR="68575"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nSpc>
                          <a:spcPct val="115000"/>
                        </a:lnSpc>
                        <a:spcAft>
                          <a:spcPts val="600"/>
                        </a:spcAft>
                      </a:pPr>
                      <a:r>
                        <a:rPr lang="en-US" sz="1800" b="1" dirty="0">
                          <a:solidFill>
                            <a:srgbClr val="000000"/>
                          </a:solidFill>
                          <a:latin typeface="Calibri"/>
                          <a:ea typeface="Times New Roman"/>
                          <a:cs typeface="Times New Roman"/>
                        </a:rPr>
                        <a:t>3%</a:t>
                      </a:r>
                      <a:endParaRPr lang="en-US" sz="1800" b="1" dirty="0">
                        <a:latin typeface="Calibri"/>
                        <a:ea typeface="Calibri"/>
                        <a:cs typeface="Times New Roman"/>
                      </a:endParaRPr>
                    </a:p>
                  </a:txBody>
                  <a:tcPr marL="68575" marR="68575"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 xmlns:a16="http://schemas.microsoft.com/office/drawing/2014/main" val="10005"/>
                  </a:ext>
                </a:extLst>
              </a:tr>
            </a:tbl>
          </a:graphicData>
        </a:graphic>
      </p:graphicFrame>
      <p:sp>
        <p:nvSpPr>
          <p:cNvPr id="21571" name="Slide Number Placeholder 6">
            <a:extLst>
              <a:ext uri="{FF2B5EF4-FFF2-40B4-BE49-F238E27FC236}">
                <a16:creationId xmlns="" xmlns:a16="http://schemas.microsoft.com/office/drawing/2014/main" id="{906D8ABB-4C19-46A4-AEAD-C261B188AAF4}"/>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56</a:t>
            </a:fld>
            <a:endParaRPr lang="en-US" altLang="en-US">
              <a:latin typeface="Garamond" panose="02020404030301010803" pitchFamily="18" charset="0"/>
            </a:endParaRPr>
          </a:p>
        </p:txBody>
      </p:sp>
    </p:spTree>
    <p:extLst>
      <p:ext uri="{BB962C8B-B14F-4D97-AF65-F5344CB8AC3E}">
        <p14:creationId xmlns:p14="http://schemas.microsoft.com/office/powerpoint/2010/main" xmlns="" val="666859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 xmlns:a16="http://schemas.microsoft.com/office/drawing/2014/main" id="{A2EE8A5F-C161-4CC9-A37B-6ECAE1CC4F5A}"/>
              </a:ext>
            </a:extLst>
          </p:cNvPr>
          <p:cNvSpPr txBox="1">
            <a:spLocks/>
          </p:cNvSpPr>
          <p:nvPr/>
        </p:nvSpPr>
        <p:spPr>
          <a:xfrm>
            <a:off x="119054" y="304799"/>
            <a:ext cx="7712046" cy="1084329"/>
          </a:xfrm>
          <a:prstGeom prst="rect">
            <a:avLst/>
          </a:prstGeom>
        </p:spPr>
        <p:txBody>
          <a:bodyPr/>
          <a:lstStyle/>
          <a:p>
            <a:pPr algn="ctr" fontAlgn="auto">
              <a:spcAft>
                <a:spcPts val="0"/>
              </a:spcAft>
              <a:defRPr/>
            </a:pPr>
            <a:r>
              <a:rPr lang="en-US" sz="2800" dirty="0" err="1">
                <a:latin typeface="+mj-lt"/>
                <a:ea typeface="+mj-ea"/>
                <a:cs typeface="+mj-cs"/>
              </a:rPr>
              <a:t>Berat</a:t>
            </a:r>
            <a:r>
              <a:rPr lang="en-US" sz="2800" dirty="0">
                <a:latin typeface="+mj-lt"/>
                <a:ea typeface="+mj-ea"/>
                <a:cs typeface="+mj-cs"/>
              </a:rPr>
              <a:t>: Survey </a:t>
            </a:r>
            <a:r>
              <a:rPr lang="sq-AL" sz="2800" dirty="0">
                <a:latin typeface="+mj-lt"/>
                <a:ea typeface="+mj-ea"/>
                <a:cs typeface="+mj-cs"/>
              </a:rPr>
              <a:t>Assessment of Waste Generation </a:t>
            </a:r>
            <a:endParaRPr lang="en-US" sz="2800" dirty="0">
              <a:latin typeface="+mj-lt"/>
              <a:ea typeface="+mj-ea"/>
              <a:cs typeface="+mj-cs"/>
            </a:endParaRPr>
          </a:p>
        </p:txBody>
      </p:sp>
      <p:graphicFrame>
        <p:nvGraphicFramePr>
          <p:cNvPr id="5" name="Table 4">
            <a:extLst>
              <a:ext uri="{FF2B5EF4-FFF2-40B4-BE49-F238E27FC236}">
                <a16:creationId xmlns="" xmlns:a16="http://schemas.microsoft.com/office/drawing/2014/main" id="{963763D0-5ACB-4C0B-8A9C-00511B4864D2}"/>
              </a:ext>
            </a:extLst>
          </p:cNvPr>
          <p:cNvGraphicFramePr>
            <a:graphicFrameLocks noGrp="1"/>
          </p:cNvGraphicFramePr>
          <p:nvPr>
            <p:extLst>
              <p:ext uri="{D42A27DB-BD31-4B8C-83A1-F6EECF244321}">
                <p14:modId xmlns:p14="http://schemas.microsoft.com/office/powerpoint/2010/main" xmlns="" val="289897269"/>
              </p:ext>
            </p:extLst>
          </p:nvPr>
        </p:nvGraphicFramePr>
        <p:xfrm>
          <a:off x="548282" y="972783"/>
          <a:ext cx="7124080" cy="5152617"/>
        </p:xfrm>
        <a:graphic>
          <a:graphicData uri="http://schemas.openxmlformats.org/drawingml/2006/table">
            <a:tbl>
              <a:tblPr/>
              <a:tblGrid>
                <a:gridCol w="2194561">
                  <a:extLst>
                    <a:ext uri="{9D8B030D-6E8A-4147-A177-3AD203B41FA5}">
                      <a16:colId xmlns="" xmlns:a16="http://schemas.microsoft.com/office/drawing/2014/main" val="20000"/>
                    </a:ext>
                  </a:extLst>
                </a:gridCol>
                <a:gridCol w="1920239">
                  <a:extLst>
                    <a:ext uri="{9D8B030D-6E8A-4147-A177-3AD203B41FA5}">
                      <a16:colId xmlns="" xmlns:a16="http://schemas.microsoft.com/office/drawing/2014/main" val="20001"/>
                    </a:ext>
                  </a:extLst>
                </a:gridCol>
                <a:gridCol w="3009280">
                  <a:extLst>
                    <a:ext uri="{9D8B030D-6E8A-4147-A177-3AD203B41FA5}">
                      <a16:colId xmlns="" xmlns:a16="http://schemas.microsoft.com/office/drawing/2014/main" val="20002"/>
                    </a:ext>
                  </a:extLst>
                </a:gridCol>
              </a:tblGrid>
              <a:tr h="1190446">
                <a:tc>
                  <a:txBody>
                    <a:bodyPr/>
                    <a:lstStyle/>
                    <a:p>
                      <a:pPr algn="l" fontAlgn="b"/>
                      <a:r>
                        <a:rPr lang="en-US" sz="1800" b="1" i="0" u="none" strike="noStrike" dirty="0">
                          <a:solidFill>
                            <a:srgbClr val="000000"/>
                          </a:solidFill>
                          <a:latin typeface="Calibri"/>
                        </a:rPr>
                        <a:t>Families &amp; Businesses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sq-AL" sz="1800" b="1" i="0" u="none" strike="noStrike" dirty="0">
                          <a:solidFill>
                            <a:srgbClr val="000000"/>
                          </a:solidFill>
                          <a:latin typeface="Calibri"/>
                        </a:rPr>
                        <a:t>Total</a:t>
                      </a:r>
                      <a:r>
                        <a:rPr lang="en-US" sz="1800" b="1" i="0" u="none" strike="noStrike" dirty="0">
                          <a:solidFill>
                            <a:srgbClr val="000000"/>
                          </a:solidFill>
                          <a:latin typeface="Calibri"/>
                        </a:rPr>
                        <a:t> weight</a:t>
                      </a:r>
                      <a:endParaRPr lang="sq-AL" sz="18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800" b="1" i="0" u="none" strike="noStrike" dirty="0">
                          <a:solidFill>
                            <a:srgbClr val="000000"/>
                          </a:solidFill>
                          <a:latin typeface="Calibri"/>
                        </a:rPr>
                        <a:t>% of</a:t>
                      </a:r>
                      <a:r>
                        <a:rPr lang="sq-AL" sz="1800" b="1" i="0" u="none" strike="noStrike" dirty="0">
                          <a:solidFill>
                            <a:srgbClr val="000000"/>
                          </a:solidFill>
                          <a:latin typeface="Calibri"/>
                        </a:rPr>
                        <a:t> Total</a:t>
                      </a:r>
                      <a:r>
                        <a:rPr lang="en-US" sz="1800" b="1" i="0" u="none" strike="noStrike" baseline="0" dirty="0">
                          <a:solidFill>
                            <a:srgbClr val="000000"/>
                          </a:solidFill>
                          <a:latin typeface="Calibri"/>
                        </a:rPr>
                        <a:t> weight</a:t>
                      </a:r>
                      <a:endParaRPr lang="en-US" sz="1800" b="1"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06573">
                <a:tc>
                  <a:txBody>
                    <a:bodyPr/>
                    <a:lstStyle/>
                    <a:p>
                      <a:pPr algn="l" fontAlgn="b"/>
                      <a:r>
                        <a:rPr lang="en-US" sz="1800" b="1" i="0" u="none" strike="noStrike" dirty="0">
                          <a:solidFill>
                            <a:srgbClr val="000000"/>
                          </a:solidFill>
                          <a:latin typeface="Calibri"/>
                        </a:rPr>
                        <a:t>Total</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r" fontAlgn="b"/>
                      <a:r>
                        <a:rPr lang="en-US" sz="1800" b="1" i="0" u="none" strike="noStrike">
                          <a:solidFill>
                            <a:srgbClr val="000000"/>
                          </a:solidFill>
                          <a:latin typeface="Calibri"/>
                        </a:rPr>
                        <a:t>25252,9</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r" fontAlgn="b"/>
                      <a:r>
                        <a:rPr lang="en-US" sz="1800" b="1" i="0" u="none" strike="noStrike" dirty="0">
                          <a:solidFill>
                            <a:srgbClr val="000000"/>
                          </a:solidFill>
                          <a:latin typeface="Calibri"/>
                        </a:rPr>
                        <a:t>100%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5A5A5"/>
                    </a:solidFill>
                  </a:tcPr>
                </a:tc>
                <a:extLst>
                  <a:ext uri="{0D108BD9-81ED-4DB2-BD59-A6C34878D82A}">
                    <a16:rowId xmlns="" xmlns:a16="http://schemas.microsoft.com/office/drawing/2014/main" val="10001"/>
                  </a:ext>
                </a:extLst>
              </a:tr>
              <a:tr h="506573">
                <a:tc>
                  <a:txBody>
                    <a:bodyPr/>
                    <a:lstStyle/>
                    <a:p>
                      <a:pPr algn="l" fontAlgn="b"/>
                      <a:r>
                        <a:rPr lang="en-US" sz="1800" b="0" i="0" u="none" strike="noStrike" dirty="0">
                          <a:solidFill>
                            <a:srgbClr val="000000"/>
                          </a:solidFill>
                          <a:latin typeface="Calibri"/>
                        </a:rPr>
                        <a:t>Mixed</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r" fontAlgn="b"/>
                      <a:r>
                        <a:rPr lang="en-US" sz="1800" b="0" i="0" u="none" strike="noStrike">
                          <a:solidFill>
                            <a:srgbClr val="000000"/>
                          </a:solidFill>
                          <a:latin typeface="Calibri"/>
                        </a:rPr>
                        <a:t>18191,0</a:t>
                      </a:r>
                    </a:p>
                  </a:txBody>
                  <a:tcPr marL="0" marR="0" marT="0" marB="0" anchor="b">
                    <a:lnL w="12700" cap="flat" cmpd="sng" algn="ctr">
                      <a:noFill/>
                      <a:prstDash val="solid"/>
                      <a:round/>
                      <a:headEnd type="none" w="med" len="med"/>
                      <a:tailEnd type="none" w="med" len="med"/>
                    </a:lnL>
                    <a:lnR>
                      <a:noFill/>
                    </a:lnR>
                    <a:lnT>
                      <a:noFill/>
                    </a:lnT>
                    <a:lnB>
                      <a:noFill/>
                    </a:lnB>
                    <a:solidFill>
                      <a:srgbClr val="BFBFBF"/>
                    </a:solidFill>
                  </a:tcPr>
                </a:tc>
                <a:tc>
                  <a:txBody>
                    <a:bodyPr/>
                    <a:lstStyle/>
                    <a:p>
                      <a:pPr algn="r" fontAlgn="b"/>
                      <a:r>
                        <a:rPr lang="en-US" sz="1800" b="0" i="0" u="none" strike="noStrike">
                          <a:solidFill>
                            <a:srgbClr val="000000"/>
                          </a:solidFill>
                          <a:latin typeface="Calibri"/>
                        </a:rPr>
                        <a:t>72%</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 xmlns:a16="http://schemas.microsoft.com/office/drawing/2014/main" val="10002"/>
                  </a:ext>
                </a:extLst>
              </a:tr>
              <a:tr h="648413">
                <a:tc>
                  <a:txBody>
                    <a:bodyPr/>
                    <a:lstStyle/>
                    <a:p>
                      <a:pPr algn="l" fontAlgn="b"/>
                      <a:r>
                        <a:rPr lang="sq-AL" sz="1800" b="0" i="0" u="none" strike="noStrike" dirty="0">
                          <a:solidFill>
                            <a:srgbClr val="000000"/>
                          </a:solidFill>
                          <a:latin typeface="Calibri"/>
                        </a:rPr>
                        <a:t>R</a:t>
                      </a:r>
                      <a:r>
                        <a:rPr lang="en-US" sz="1800" b="0" i="0" u="none" strike="noStrike" dirty="0" err="1">
                          <a:solidFill>
                            <a:srgbClr val="000000"/>
                          </a:solidFill>
                          <a:latin typeface="Calibri"/>
                        </a:rPr>
                        <a:t>ecycleables</a:t>
                      </a:r>
                      <a:r>
                        <a:rPr lang="en-US" sz="1800" b="0" i="0" u="none" strike="noStrike" dirty="0">
                          <a:solidFill>
                            <a:srgbClr val="000000"/>
                          </a:solidFill>
                          <a:latin typeface="Calibri"/>
                        </a:rPr>
                        <a:t>:</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5B3D7"/>
                    </a:solidFill>
                  </a:tcPr>
                </a:tc>
                <a:tc>
                  <a:txBody>
                    <a:bodyPr/>
                    <a:lstStyle/>
                    <a:p>
                      <a:pPr algn="r" fontAlgn="b"/>
                      <a:r>
                        <a:rPr lang="en-US" sz="1800" b="0" i="0" u="none" strike="noStrike">
                          <a:solidFill>
                            <a:srgbClr val="000000"/>
                          </a:solidFill>
                          <a:latin typeface="Calibri"/>
                        </a:rPr>
                        <a:t>7061,9</a:t>
                      </a:r>
                    </a:p>
                  </a:txBody>
                  <a:tcPr marL="0" marR="0" marT="0" marB="0" anchor="b">
                    <a:lnL w="12700" cap="flat" cmpd="sng" algn="ctr">
                      <a:noFill/>
                      <a:prstDash val="solid"/>
                      <a:round/>
                      <a:headEnd type="none" w="med" len="med"/>
                      <a:tailEnd type="none" w="med" len="med"/>
                    </a:lnL>
                    <a:lnR>
                      <a:noFill/>
                    </a:lnR>
                    <a:lnT>
                      <a:noFill/>
                    </a:lnT>
                    <a:lnB>
                      <a:noFill/>
                    </a:lnB>
                    <a:solidFill>
                      <a:srgbClr val="95B3D7"/>
                    </a:solidFill>
                  </a:tcPr>
                </a:tc>
                <a:tc>
                  <a:txBody>
                    <a:bodyPr/>
                    <a:lstStyle/>
                    <a:p>
                      <a:pPr algn="r" fontAlgn="b"/>
                      <a:r>
                        <a:rPr lang="en-US" sz="1800" b="0" i="0" u="none" strike="noStrike" dirty="0">
                          <a:solidFill>
                            <a:srgbClr val="000000"/>
                          </a:solidFill>
                          <a:latin typeface="Calibri"/>
                        </a:rPr>
                        <a:t>28%</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5B3D7"/>
                    </a:solidFill>
                  </a:tcPr>
                </a:tc>
                <a:extLst>
                  <a:ext uri="{0D108BD9-81ED-4DB2-BD59-A6C34878D82A}">
                    <a16:rowId xmlns="" xmlns:a16="http://schemas.microsoft.com/office/drawing/2014/main" val="10003"/>
                  </a:ext>
                </a:extLst>
              </a:tr>
              <a:tr h="506573">
                <a:tc>
                  <a:txBody>
                    <a:bodyPr/>
                    <a:lstStyle/>
                    <a:p>
                      <a:pPr algn="l" fontAlgn="b"/>
                      <a:r>
                        <a:rPr lang="en-US" sz="1800" b="0" i="0" u="none" strike="noStrike" dirty="0">
                          <a:solidFill>
                            <a:srgbClr val="000000"/>
                          </a:solidFill>
                          <a:latin typeface="Calibri"/>
                        </a:rPr>
                        <a:t>Paper</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a:solidFill>
                            <a:srgbClr val="000000"/>
                          </a:solidFill>
                          <a:latin typeface="Calibri"/>
                        </a:rPr>
                        <a:t>3427,3</a:t>
                      </a:r>
                    </a:p>
                  </a:txBody>
                  <a:tcPr marL="0" marR="0" marT="0" marB="0" anchor="b">
                    <a:lnL w="12700" cap="flat" cmpd="sng" algn="ctr">
                      <a:no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a:solidFill>
                            <a:srgbClr val="000000"/>
                          </a:solidFill>
                          <a:latin typeface="Calibri"/>
                        </a:rPr>
                        <a:t>14%</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4"/>
                  </a:ext>
                </a:extLst>
              </a:tr>
              <a:tr h="506573">
                <a:tc>
                  <a:txBody>
                    <a:bodyPr/>
                    <a:lstStyle/>
                    <a:p>
                      <a:pPr algn="l" fontAlgn="b"/>
                      <a:r>
                        <a:rPr lang="en-US" sz="1800" b="0" i="0" u="none" strike="noStrike" dirty="0">
                          <a:solidFill>
                            <a:srgbClr val="000000"/>
                          </a:solidFill>
                          <a:latin typeface="Calibri"/>
                        </a:rPr>
                        <a:t>Plastic</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a:solidFill>
                            <a:srgbClr val="000000"/>
                          </a:solidFill>
                          <a:latin typeface="Calibri"/>
                        </a:rPr>
                        <a:t>2596,1</a:t>
                      </a:r>
                    </a:p>
                  </a:txBody>
                  <a:tcPr marL="0" marR="0" marT="0" marB="0" anchor="b">
                    <a:lnL w="12700" cap="flat" cmpd="sng" algn="ctr">
                      <a:no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a:solidFill>
                            <a:srgbClr val="000000"/>
                          </a:solidFill>
                          <a:latin typeface="Calibri"/>
                        </a:rPr>
                        <a:t>10%</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5"/>
                  </a:ext>
                </a:extLst>
              </a:tr>
              <a:tr h="506573">
                <a:tc>
                  <a:txBody>
                    <a:bodyPr/>
                    <a:lstStyle/>
                    <a:p>
                      <a:pPr algn="l" fontAlgn="b"/>
                      <a:r>
                        <a:rPr lang="en-US" sz="1800" b="0" i="0" u="none" strike="noStrike" dirty="0">
                          <a:solidFill>
                            <a:srgbClr val="000000"/>
                          </a:solidFill>
                          <a:latin typeface="Calibri"/>
                        </a:rPr>
                        <a:t>Glass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a:solidFill>
                            <a:srgbClr val="000000"/>
                          </a:solidFill>
                          <a:latin typeface="Calibri"/>
                        </a:rPr>
                        <a:t>865,3</a:t>
                      </a:r>
                    </a:p>
                  </a:txBody>
                  <a:tcPr marL="0" marR="0" marT="0" marB="0" anchor="b">
                    <a:lnL w="12700" cap="flat" cmpd="sng" algn="ctr">
                      <a:no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dirty="0">
                          <a:solidFill>
                            <a:srgbClr val="000000"/>
                          </a:solidFill>
                          <a:latin typeface="Calibri"/>
                        </a:rPr>
                        <a:t>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6"/>
                  </a:ext>
                </a:extLst>
              </a:tr>
              <a:tr h="506573">
                <a:tc>
                  <a:txBody>
                    <a:bodyPr/>
                    <a:lstStyle/>
                    <a:p>
                      <a:pPr algn="l" fontAlgn="b"/>
                      <a:r>
                        <a:rPr lang="sq-AL" sz="1800" b="0" i="0" u="none" strike="noStrike" dirty="0">
                          <a:solidFill>
                            <a:srgbClr val="000000"/>
                          </a:solidFill>
                          <a:latin typeface="Calibri"/>
                        </a:rPr>
                        <a:t>Met</a:t>
                      </a:r>
                      <a:r>
                        <a:rPr lang="en-US" sz="1800" b="0" i="0" u="none" strike="noStrike" dirty="0">
                          <a:solidFill>
                            <a:srgbClr val="000000"/>
                          </a:solidFill>
                          <a:latin typeface="Calibri"/>
                        </a:rPr>
                        <a:t>a</a:t>
                      </a:r>
                      <a:r>
                        <a:rPr lang="sq-AL" sz="1800" b="0" i="0" u="none" strike="noStrike" dirty="0">
                          <a:solidFill>
                            <a:srgbClr val="000000"/>
                          </a:solidFill>
                          <a:latin typeface="Calibri"/>
                        </a:rPr>
                        <a:t>l</a:t>
                      </a:r>
                      <a:endParaRPr lang="en-US" sz="18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dirty="0">
                          <a:solidFill>
                            <a:srgbClr val="000000"/>
                          </a:solidFill>
                          <a:latin typeface="Calibri"/>
                        </a:rPr>
                        <a:t>144</a:t>
                      </a:r>
                    </a:p>
                  </a:txBody>
                  <a:tcPr marL="0" marR="0" marT="0" marB="0" anchor="b">
                    <a:lnL w="12700" cap="flat" cmpd="sng" algn="ctr">
                      <a:noFill/>
                      <a:prstDash val="solid"/>
                      <a:round/>
                      <a:headEnd type="none" w="med" len="med"/>
                      <a:tailEnd type="none" w="med" len="med"/>
                    </a:lnL>
                    <a:lnR>
                      <a:noFill/>
                    </a:lnR>
                    <a:lnT>
                      <a:noFill/>
                    </a:lnT>
                    <a:lnB>
                      <a:noFill/>
                    </a:lnB>
                    <a:solidFill>
                      <a:srgbClr val="DCE6F1"/>
                    </a:solidFill>
                  </a:tcPr>
                </a:tc>
                <a:tc>
                  <a:txBody>
                    <a:bodyPr/>
                    <a:lstStyle/>
                    <a:p>
                      <a:pPr algn="r" fontAlgn="b"/>
                      <a:r>
                        <a:rPr lang="en-US" sz="1800" b="0" i="0" u="none" strike="noStrike" dirty="0">
                          <a:solidFill>
                            <a:srgbClr val="000000"/>
                          </a:solidFill>
                          <a:latin typeface="Calibri"/>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 xmlns:a16="http://schemas.microsoft.com/office/drawing/2014/main" val="10007"/>
                  </a:ext>
                </a:extLst>
              </a:tr>
              <a:tr h="180303">
                <a:tc>
                  <a:txBody>
                    <a:bodyPr/>
                    <a:lstStyle/>
                    <a:p>
                      <a:pPr algn="l" fontAlgn="b"/>
                      <a:r>
                        <a:rPr lang="en-US" sz="1800" b="0" i="0" u="none" strike="noStrike" dirty="0">
                          <a:solidFill>
                            <a:srgbClr val="000000"/>
                          </a:solidFill>
                          <a:latin typeface="Calibri"/>
                        </a:rPr>
                        <a:t>Textile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800" b="0" i="0" u="none" strike="noStrike" dirty="0">
                          <a:solidFill>
                            <a:srgbClr val="000000"/>
                          </a:solidFill>
                          <a:latin typeface="Calibri"/>
                        </a:rPr>
                        <a:t>29,2</a:t>
                      </a:r>
                    </a:p>
                  </a:txBody>
                  <a:tcPr marL="0" marR="0" marT="0" marB="0" anchor="b">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800" b="0" i="0" u="none" strike="noStrike" dirty="0">
                          <a:solidFill>
                            <a:srgbClr val="000000"/>
                          </a:solidFill>
                          <a:latin typeface="Calibri"/>
                        </a:rPr>
                        <a:t>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8"/>
                  </a:ext>
                </a:extLst>
              </a:tr>
            </a:tbl>
          </a:graphicData>
        </a:graphic>
      </p:graphicFrame>
      <p:sp>
        <p:nvSpPr>
          <p:cNvPr id="20516" name="Slide Number Placeholder 7">
            <a:extLst>
              <a:ext uri="{FF2B5EF4-FFF2-40B4-BE49-F238E27FC236}">
                <a16:creationId xmlns="" xmlns:a16="http://schemas.microsoft.com/office/drawing/2014/main" id="{E35B5FC0-7EB5-4EAE-80CC-069D6CFA8614}"/>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0E851801-BC02-4652-B571-E74A2C60B298}" type="slidenum">
              <a:rPr lang="en-US" altLang="en-US" smtClean="0"/>
              <a:pPr>
                <a:defRPr/>
              </a:pPr>
              <a:t>57</a:t>
            </a:fld>
            <a:endParaRPr lang="en-US" altLang="en-US">
              <a:latin typeface="Garamond" panose="02020404030301010803" pitchFamily="18" charset="0"/>
            </a:endParaRPr>
          </a:p>
        </p:txBody>
      </p:sp>
    </p:spTree>
    <p:extLst>
      <p:ext uri="{BB962C8B-B14F-4D97-AF65-F5344CB8AC3E}">
        <p14:creationId xmlns:p14="http://schemas.microsoft.com/office/powerpoint/2010/main" xmlns="" val="2604259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 xmlns:a16="http://schemas.microsoft.com/office/drawing/2014/main" id="{E254B3AC-9092-4514-BF4C-5C2DA3875110}"/>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A8261697-259E-4BCF-9530-12BA5F243B5F}" type="slidenum">
              <a:rPr lang="en-US" altLang="en-US" smtClean="0"/>
              <a:pPr>
                <a:defRPr/>
              </a:pPr>
              <a:t>58</a:t>
            </a:fld>
            <a:endParaRPr lang="en-US" altLang="en-US">
              <a:latin typeface="Garamond" panose="02020404030301010803" pitchFamily="18" charset="0"/>
            </a:endParaRPr>
          </a:p>
        </p:txBody>
      </p:sp>
      <p:sp>
        <p:nvSpPr>
          <p:cNvPr id="19459" name="Title 4">
            <a:extLst>
              <a:ext uri="{FF2B5EF4-FFF2-40B4-BE49-F238E27FC236}">
                <a16:creationId xmlns="" xmlns:a16="http://schemas.microsoft.com/office/drawing/2014/main" id="{295E6669-D1C9-4E3E-92D5-0525B557B5C3}"/>
              </a:ext>
            </a:extLst>
          </p:cNvPr>
          <p:cNvSpPr>
            <a:spLocks noGrp="1" noChangeArrowheads="1"/>
          </p:cNvSpPr>
          <p:nvPr>
            <p:ph type="title"/>
          </p:nvPr>
        </p:nvSpPr>
        <p:spPr>
          <a:xfrm>
            <a:off x="533400" y="76200"/>
            <a:ext cx="8382000" cy="792163"/>
          </a:xfrm>
        </p:spPr>
        <p:txBody>
          <a:bodyPr>
            <a:normAutofit fontScale="90000"/>
          </a:bodyPr>
          <a:lstStyle/>
          <a:p>
            <a:r>
              <a:rPr lang="en-US" altLang="en-US" sz="3200" b="1" u="sng"/>
              <a:t>Waste Recycling PPP Case Example: </a:t>
            </a:r>
            <a:br>
              <a:rPr lang="en-US" altLang="en-US" sz="3200" b="1" u="sng"/>
            </a:br>
            <a:r>
              <a:rPr lang="en-US" altLang="en-US" sz="3200" b="1" u="sng"/>
              <a:t>Berat, Albania</a:t>
            </a:r>
          </a:p>
        </p:txBody>
      </p:sp>
      <p:sp>
        <p:nvSpPr>
          <p:cNvPr id="9" name="Content Placeholder 2">
            <a:extLst>
              <a:ext uri="{FF2B5EF4-FFF2-40B4-BE49-F238E27FC236}">
                <a16:creationId xmlns="" xmlns:a16="http://schemas.microsoft.com/office/drawing/2014/main" id="{AB411800-3249-4B97-8C6D-CADF75EBDD0D}"/>
              </a:ext>
            </a:extLst>
          </p:cNvPr>
          <p:cNvSpPr txBox="1">
            <a:spLocks/>
          </p:cNvSpPr>
          <p:nvPr/>
        </p:nvSpPr>
        <p:spPr>
          <a:xfrm>
            <a:off x="0" y="1066800"/>
            <a:ext cx="4773613" cy="5257800"/>
          </a:xfrm>
          <a:prstGeom prst="rect">
            <a:avLst/>
          </a:prstGeom>
        </p:spPr>
        <p:txBody>
          <a:bodyPr>
            <a:normAutofit fontScale="92500" lnSpcReduction="10000"/>
          </a:bodyPr>
          <a:lstStyle/>
          <a:p>
            <a:pPr marL="342900" indent="-342900" fontAlgn="auto">
              <a:spcBef>
                <a:spcPts val="700"/>
              </a:spcBef>
              <a:spcAft>
                <a:spcPts val="0"/>
              </a:spcAft>
              <a:buFont typeface="Arial" pitchFamily="34" charset="0"/>
              <a:buChar char="•"/>
              <a:defRPr/>
            </a:pPr>
            <a:r>
              <a:rPr lang="en-US" sz="2800" dirty="0">
                <a:latin typeface="+mn-lt"/>
                <a:cs typeface="+mn-cs"/>
              </a:rPr>
              <a:t>GDP/Capita/Yr.: $4,400</a:t>
            </a:r>
          </a:p>
          <a:p>
            <a:pPr marL="342900" indent="-342900" fontAlgn="auto">
              <a:spcBef>
                <a:spcPts val="700"/>
              </a:spcBef>
              <a:spcAft>
                <a:spcPts val="0"/>
              </a:spcAft>
              <a:buFont typeface="Arial" pitchFamily="34" charset="0"/>
              <a:buChar char="•"/>
              <a:defRPr/>
            </a:pPr>
            <a:r>
              <a:rPr lang="en-US" sz="2800" dirty="0">
                <a:latin typeface="+mn-lt"/>
                <a:cs typeface="+mn-cs"/>
              </a:rPr>
              <a:t>Population of City of </a:t>
            </a:r>
            <a:r>
              <a:rPr lang="en-US" sz="2800" dirty="0" err="1">
                <a:latin typeface="+mn-lt"/>
                <a:cs typeface="+mn-cs"/>
              </a:rPr>
              <a:t>Berat</a:t>
            </a:r>
            <a:r>
              <a:rPr lang="en-US" sz="2800" dirty="0">
                <a:latin typeface="+mn-lt"/>
                <a:cs typeface="+mn-cs"/>
              </a:rPr>
              <a:t>: 65,000</a:t>
            </a:r>
          </a:p>
          <a:p>
            <a:pPr marL="342900" indent="-342900" fontAlgn="auto">
              <a:spcBef>
                <a:spcPts val="700"/>
              </a:spcBef>
              <a:spcAft>
                <a:spcPts val="0"/>
              </a:spcAft>
              <a:buFont typeface="Arial" pitchFamily="34" charset="0"/>
              <a:buChar char="•"/>
              <a:defRPr/>
            </a:pPr>
            <a:r>
              <a:rPr lang="en-US" sz="2800" dirty="0"/>
              <a:t>Population of Region: 173,000</a:t>
            </a:r>
          </a:p>
          <a:p>
            <a:pPr marL="342900" indent="-342900" fontAlgn="auto">
              <a:spcBef>
                <a:spcPts val="700"/>
              </a:spcBef>
              <a:spcAft>
                <a:spcPts val="0"/>
              </a:spcAft>
              <a:buFont typeface="Arial" pitchFamily="34" charset="0"/>
              <a:buChar char="•"/>
              <a:defRPr/>
            </a:pPr>
            <a:r>
              <a:rPr lang="en-US" sz="2800" dirty="0"/>
              <a:t>Current Solid W</a:t>
            </a:r>
            <a:r>
              <a:rPr lang="sq-AL" sz="2800" dirty="0"/>
              <a:t>aste </a:t>
            </a:r>
            <a:r>
              <a:rPr lang="en-US" sz="2800" dirty="0"/>
              <a:t>quantity estimated at 54 ton/day (1,23 kg/person/day)</a:t>
            </a:r>
          </a:p>
          <a:p>
            <a:pPr marL="342900" indent="-342900" fontAlgn="auto">
              <a:spcBef>
                <a:spcPts val="700"/>
              </a:spcBef>
              <a:spcAft>
                <a:spcPts val="0"/>
              </a:spcAft>
              <a:buFont typeface="Arial" pitchFamily="34" charset="0"/>
              <a:buChar char="•"/>
              <a:defRPr/>
            </a:pPr>
            <a:r>
              <a:rPr lang="en-US" sz="2800" dirty="0">
                <a:latin typeface="+mn-lt"/>
                <a:cs typeface="+mn-cs"/>
              </a:rPr>
              <a:t>Current total annual cost of Waste Collection &amp; Disposal fo</a:t>
            </a:r>
            <a:r>
              <a:rPr lang="en-US" sz="2800" dirty="0"/>
              <a:t>r the City:</a:t>
            </a:r>
            <a:endParaRPr lang="en-US" sz="2800" dirty="0">
              <a:latin typeface="+mn-lt"/>
              <a:cs typeface="+mn-cs"/>
            </a:endParaRPr>
          </a:p>
          <a:p>
            <a:pPr marL="800100" lvl="1" indent="-342900">
              <a:spcBef>
                <a:spcPts val="700"/>
              </a:spcBef>
              <a:defRPr/>
            </a:pPr>
            <a:r>
              <a:rPr lang="en-US" sz="2800" dirty="0">
                <a:latin typeface="+mn-lt"/>
                <a:cs typeface="+mn-cs"/>
              </a:rPr>
              <a:t>= USD $395,000 </a:t>
            </a:r>
          </a:p>
          <a:p>
            <a:pPr marL="800100" lvl="1" indent="-342900">
              <a:spcBef>
                <a:spcPts val="700"/>
              </a:spcBef>
              <a:defRPr/>
            </a:pPr>
            <a:r>
              <a:rPr lang="en-US" sz="2800" dirty="0">
                <a:latin typeface="+mn-lt"/>
                <a:cs typeface="+mn-cs"/>
              </a:rPr>
              <a:t>= </a:t>
            </a:r>
            <a:r>
              <a:rPr lang="en-US" sz="2800" dirty="0" err="1">
                <a:latin typeface="+mn-lt"/>
                <a:cs typeface="+mn-cs"/>
              </a:rPr>
              <a:t>TSh</a:t>
            </a:r>
            <a:r>
              <a:rPr lang="en-US" sz="2800" dirty="0">
                <a:latin typeface="+mn-lt"/>
                <a:cs typeface="+mn-cs"/>
              </a:rPr>
              <a:t> 800 million</a:t>
            </a:r>
          </a:p>
        </p:txBody>
      </p:sp>
      <p:pic>
        <p:nvPicPr>
          <p:cNvPr id="19461" name="Picture 1" descr="C:\Users\Edward White\Documents\New Photos - 2014\Berat-Albania.jpg">
            <a:extLst>
              <a:ext uri="{FF2B5EF4-FFF2-40B4-BE49-F238E27FC236}">
                <a16:creationId xmlns="" xmlns:a16="http://schemas.microsoft.com/office/drawing/2014/main" id="{1D7B29E5-B927-4801-8C6A-6732051D29B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7600" y="914400"/>
            <a:ext cx="4064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2" descr="C:\Users\Edward White\Documents\New Photos - 2014\Berat_Albania_bridge.jpg">
            <a:extLst>
              <a:ext uri="{FF2B5EF4-FFF2-40B4-BE49-F238E27FC236}">
                <a16:creationId xmlns="" xmlns:a16="http://schemas.microsoft.com/office/drawing/2014/main" id="{8512BF5E-1C3D-4D9D-9A98-60880FDFE64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3288" y="4038600"/>
            <a:ext cx="4125912"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891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 xmlns:a16="http://schemas.microsoft.com/office/drawing/2014/main" id="{526F0735-89B6-4EF3-BBA8-63049ECC270B}"/>
              </a:ext>
            </a:extLst>
          </p:cNvPr>
          <p:cNvSpPr>
            <a:spLocks noGrp="1" noChangeArrowheads="1"/>
          </p:cNvSpPr>
          <p:nvPr>
            <p:ph idx="1"/>
          </p:nvPr>
        </p:nvSpPr>
        <p:spPr>
          <a:xfrm>
            <a:off x="295274" y="1362670"/>
            <a:ext cx="8667751" cy="5038130"/>
          </a:xfrm>
        </p:spPr>
        <p:txBody>
          <a:bodyPr/>
          <a:lstStyle/>
          <a:p>
            <a:r>
              <a:rPr lang="en-US" altLang="en-US" sz="2000" b="1" dirty="0"/>
              <a:t>Cost-Recovery:</a:t>
            </a:r>
            <a:r>
              <a:rPr lang="en-US" altLang="en-US" sz="2000" dirty="0"/>
              <a:t> Often the revenues from  sell bulk recycled materials does not cover the entire costs of waste collection, separation, processing, and disposal of residual non-recyclable materials. In this case, the City may need to pay the private partner for collection, etc.</a:t>
            </a:r>
          </a:p>
          <a:p>
            <a:r>
              <a:rPr lang="en-US" altLang="en-US" sz="2000" b="1" dirty="0"/>
              <a:t>Municipal Benefits: </a:t>
            </a:r>
            <a:r>
              <a:rPr lang="en-US" altLang="en-US" sz="2000" dirty="0"/>
              <a:t>Often the benefit to the municipality is not additional revenue-generation (</a:t>
            </a:r>
            <a:r>
              <a:rPr lang="en-US" altLang="en-US" sz="2000" dirty="0" err="1"/>
              <a:t>ie</a:t>
            </a:r>
            <a:r>
              <a:rPr lang="en-US" altLang="en-US" sz="2000" dirty="0"/>
              <a:t> revenue-sharing with the private partner). Instead it is avoiding having pay the current costs of waste collection &amp; disposal.</a:t>
            </a:r>
          </a:p>
          <a:p>
            <a:r>
              <a:rPr lang="en-US" altLang="en-US" sz="2000" b="1" dirty="0"/>
              <a:t>Waste-Stream Quality: </a:t>
            </a:r>
            <a:r>
              <a:rPr lang="en-US" altLang="en-US" sz="2000" dirty="0"/>
              <a:t>Municipal Solid Waste can be </a:t>
            </a:r>
            <a:r>
              <a:rPr lang="en-US" altLang="en-US" sz="2000" b="1" dirty="0"/>
              <a:t>very</a:t>
            </a:r>
            <a:r>
              <a:rPr lang="en-US" altLang="en-US" sz="2000" dirty="0"/>
              <a:t> heterogeneous. The percent of recyclable materials in the waste stream can vary greatly over time, and differ from what a PPP feasibility study &amp; or PPP tender documents state. Municipalities are often required to guarantee minimum quantities &amp; qualities of wastes for the private partner.</a:t>
            </a:r>
          </a:p>
          <a:p>
            <a:r>
              <a:rPr lang="en-US" altLang="en-US" sz="2000" b="1" dirty="0"/>
              <a:t>Managing Stakeholder Impacts:</a:t>
            </a:r>
            <a:r>
              <a:rPr lang="en-US" altLang="en-US" sz="2000" dirty="0"/>
              <a:t> Often small-scale,  low-income, informal, recyclers already depend heavily on existing waste collection systems (</a:t>
            </a:r>
            <a:r>
              <a:rPr lang="en-US" altLang="en-US" sz="2000" dirty="0" err="1"/>
              <a:t>ie</a:t>
            </a:r>
            <a:r>
              <a:rPr lang="en-US" altLang="en-US" sz="2000" dirty="0"/>
              <a:t> no formal recycling) for their livelihoods. A new PPP could completely remove their economic livelihood.</a:t>
            </a:r>
          </a:p>
          <a:p>
            <a:pPr>
              <a:buFont typeface="Wingdings" panose="05000000000000000000" pitchFamily="2" charset="2"/>
              <a:buNone/>
            </a:pPr>
            <a:endParaRPr lang="en-US" altLang="en-US" sz="2000" dirty="0"/>
          </a:p>
        </p:txBody>
      </p:sp>
      <p:sp>
        <p:nvSpPr>
          <p:cNvPr id="18435" name="Slide Number Placeholder 3">
            <a:extLst>
              <a:ext uri="{FF2B5EF4-FFF2-40B4-BE49-F238E27FC236}">
                <a16:creationId xmlns="" xmlns:a16="http://schemas.microsoft.com/office/drawing/2014/main" id="{D4B50B3D-7A06-48E2-BC80-AFE39A3E756A}"/>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A8261697-259E-4BCF-9530-12BA5F243B5F}" type="slidenum">
              <a:rPr lang="en-US" altLang="en-US" smtClean="0"/>
              <a:pPr>
                <a:defRPr/>
              </a:pPr>
              <a:t>59</a:t>
            </a:fld>
            <a:endParaRPr lang="en-US" altLang="en-US">
              <a:latin typeface="Garamond" panose="02020404030301010803" pitchFamily="18" charset="0"/>
            </a:endParaRPr>
          </a:p>
        </p:txBody>
      </p:sp>
      <p:sp>
        <p:nvSpPr>
          <p:cNvPr id="5" name="Title 4">
            <a:extLst>
              <a:ext uri="{FF2B5EF4-FFF2-40B4-BE49-F238E27FC236}">
                <a16:creationId xmlns="" xmlns:a16="http://schemas.microsoft.com/office/drawing/2014/main" id="{FEFF12EA-E109-4E15-AB1A-E118268149D1}"/>
              </a:ext>
            </a:extLst>
          </p:cNvPr>
          <p:cNvSpPr>
            <a:spLocks noGrp="1"/>
          </p:cNvSpPr>
          <p:nvPr>
            <p:ph type="title"/>
          </p:nvPr>
        </p:nvSpPr>
        <p:spPr>
          <a:xfrm>
            <a:off x="457200" y="76200"/>
            <a:ext cx="8229600" cy="762000"/>
          </a:xfrm>
        </p:spPr>
        <p:txBody>
          <a:bodyPr>
            <a:normAutofit/>
          </a:bodyPr>
          <a:lstStyle/>
          <a:p>
            <a:pPr>
              <a:defRPr/>
            </a:pPr>
            <a:r>
              <a:rPr lang="en-US" sz="2800" b="1" u="sng" dirty="0"/>
              <a:t>Waste Recycling PPPs: Key Challenges</a:t>
            </a:r>
          </a:p>
        </p:txBody>
      </p:sp>
    </p:spTree>
    <p:extLst>
      <p:ext uri="{BB962C8B-B14F-4D97-AF65-F5344CB8AC3E}">
        <p14:creationId xmlns:p14="http://schemas.microsoft.com/office/powerpoint/2010/main" xmlns="" val="34632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a:extLst>
              <a:ext uri="{FF2B5EF4-FFF2-40B4-BE49-F238E27FC236}">
                <a16:creationId xmlns="" xmlns:a16="http://schemas.microsoft.com/office/drawing/2014/main" id="{7503659A-D6AE-4535-9CE6-93D7E0185E03}"/>
              </a:ext>
            </a:extLst>
          </p:cNvPr>
          <p:cNvSpPr>
            <a:spLocks noGrp="1" noChangeArrowheads="1"/>
          </p:cNvSpPr>
          <p:nvPr>
            <p:ph idx="1"/>
          </p:nvPr>
        </p:nvSpPr>
        <p:spPr>
          <a:xfrm>
            <a:off x="76200" y="1521428"/>
            <a:ext cx="8991600" cy="3787172"/>
          </a:xfrm>
        </p:spPr>
        <p:txBody>
          <a:bodyPr>
            <a:normAutofit lnSpcReduction="10000"/>
          </a:bodyPr>
          <a:lstStyle/>
          <a:p>
            <a:pPr algn="just"/>
            <a:r>
              <a:rPr lang="en-US" altLang="en-US" sz="2400" dirty="0"/>
              <a:t>Significant overall improvement in water quality levels, in-line with EU sector standards</a:t>
            </a:r>
          </a:p>
          <a:p>
            <a:pPr algn="just"/>
            <a:r>
              <a:rPr lang="en-US" altLang="en-US" sz="2400" dirty="0"/>
              <a:t>Tariffs have increased: 11% average annual increase (2000=$0.18/m3… 2009=$1.13/m3) still below other Romanian cities &amp; EU averages.</a:t>
            </a:r>
          </a:p>
          <a:p>
            <a:pPr algn="just"/>
            <a:r>
              <a:rPr lang="en-US" altLang="en-US" sz="2400" dirty="0"/>
              <a:t>Efficiency savings (reduced UFW) significantly help limit water tariff increases</a:t>
            </a:r>
          </a:p>
          <a:p>
            <a:pPr algn="just"/>
            <a:r>
              <a:rPr lang="en-US" altLang="en-US" sz="2400" dirty="0"/>
              <a:t>Independent Evaluation (2009) estimated current </a:t>
            </a:r>
            <a:r>
              <a:rPr lang="en-US" altLang="en-US" sz="2400" dirty="0" err="1"/>
              <a:t>VfM</a:t>
            </a:r>
            <a:r>
              <a:rPr lang="en-US" altLang="en-US" sz="2400" dirty="0"/>
              <a:t> savings for $349 million (33% less) or $1 billion over full 25-year concession term</a:t>
            </a:r>
          </a:p>
          <a:p>
            <a:pPr algn="just"/>
            <a:r>
              <a:rPr lang="en-US" altLang="en-US" sz="2400" dirty="0"/>
              <a:t>Total “advisory costs” (including for IFC) = $6.1 million</a:t>
            </a:r>
          </a:p>
        </p:txBody>
      </p:sp>
      <p:sp>
        <p:nvSpPr>
          <p:cNvPr id="77827" name="Title 2">
            <a:extLst>
              <a:ext uri="{FF2B5EF4-FFF2-40B4-BE49-F238E27FC236}">
                <a16:creationId xmlns="" xmlns:a16="http://schemas.microsoft.com/office/drawing/2014/main" id="{DC9727CE-ECBB-4AC6-96BA-63CE7CC21CAF}"/>
              </a:ext>
            </a:extLst>
          </p:cNvPr>
          <p:cNvSpPr>
            <a:spLocks noGrp="1" noChangeArrowheads="1"/>
          </p:cNvSpPr>
          <p:nvPr>
            <p:ph type="title"/>
          </p:nvPr>
        </p:nvSpPr>
        <p:spPr>
          <a:xfrm>
            <a:off x="211651" y="76200"/>
            <a:ext cx="7249059" cy="1143000"/>
          </a:xfrm>
          <a:solidFill>
            <a:schemeClr val="bg1"/>
          </a:solidFill>
        </p:spPr>
        <p:txBody>
          <a:bodyPr/>
          <a:lstStyle/>
          <a:p>
            <a:pPr algn="ctr"/>
            <a:r>
              <a:rPr lang="en-US" altLang="en-US" sz="3600" b="1" dirty="0"/>
              <a:t>Performance of the Bucharest Water Concession</a:t>
            </a:r>
          </a:p>
        </p:txBody>
      </p:sp>
      <p:sp>
        <p:nvSpPr>
          <p:cNvPr id="77828" name="Slide Number Placeholder 4">
            <a:extLst>
              <a:ext uri="{FF2B5EF4-FFF2-40B4-BE49-F238E27FC236}">
                <a16:creationId xmlns="" xmlns:a16="http://schemas.microsoft.com/office/drawing/2014/main" id="{42DDA468-61A7-484A-B822-8EABCAFFAD3F}"/>
              </a:ext>
            </a:extLst>
          </p:cNvPr>
          <p:cNvSpPr>
            <a:spLocks noGrp="1"/>
          </p:cNvSpPr>
          <p:nvPr>
            <p:ph type="sldNum" sz="quarter" idx="4294967295"/>
          </p:nvPr>
        </p:nvSpPr>
        <p:spPr>
          <a:xfrm>
            <a:off x="3124200" y="6356350"/>
            <a:ext cx="2895600" cy="366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7A32704-F5B0-431D-A663-C98095F44E23}" type="slidenum">
              <a:rPr lang="en-US" altLang="en-US" smtClean="0">
                <a:latin typeface="Times New Roman" panose="02020603050405020304" pitchFamily="18" charset="0"/>
                <a:cs typeface="Times New Roman" panose="02020603050405020304" pitchFamily="18" charset="0"/>
              </a:rPr>
              <a:pPr algn="l"/>
              <a:t>6</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97133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 xmlns:a16="http://schemas.microsoft.com/office/drawing/2014/main" id="{FD26B663-01A6-491C-899F-3C2B7496F5D6}"/>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defRPr/>
            </a:pPr>
            <a:fld id="{A8261697-259E-4BCF-9530-12BA5F243B5F}" type="slidenum">
              <a:rPr lang="en-US" altLang="en-US" smtClean="0"/>
              <a:pPr algn="l">
                <a:defRPr/>
              </a:pPr>
              <a:t>60</a:t>
            </a:fld>
            <a:endParaRPr lang="en-US" altLang="en-US" sz="1400">
              <a:latin typeface="Times New Roman" panose="02020603050405020304" pitchFamily="18" charset="0"/>
            </a:endParaRPr>
          </a:p>
        </p:txBody>
      </p:sp>
      <p:sp>
        <p:nvSpPr>
          <p:cNvPr id="44035" name="Rectangle 5122">
            <a:extLst>
              <a:ext uri="{FF2B5EF4-FFF2-40B4-BE49-F238E27FC236}">
                <a16:creationId xmlns="" xmlns:a16="http://schemas.microsoft.com/office/drawing/2014/main" id="{616E52DD-686A-4C04-A1BB-E5E81D8BB140}"/>
              </a:ext>
            </a:extLst>
          </p:cNvPr>
          <p:cNvSpPr>
            <a:spLocks noGrp="1" noChangeArrowheads="1"/>
          </p:cNvSpPr>
          <p:nvPr>
            <p:ph type="title"/>
          </p:nvPr>
        </p:nvSpPr>
        <p:spPr>
          <a:xfrm>
            <a:off x="476250" y="137832"/>
            <a:ext cx="7848600" cy="609600"/>
          </a:xfrm>
        </p:spPr>
        <p:txBody>
          <a:bodyPr lIns="90488" tIns="44450" rIns="90488" bIns="44450">
            <a:normAutofit fontScale="90000"/>
          </a:bodyPr>
          <a:lstStyle/>
          <a:p>
            <a:pPr eaLnBrk="1" hangingPunct="1">
              <a:defRPr/>
            </a:pPr>
            <a:r>
              <a:rPr lang="en-US" sz="3600" b="1" u="sng" dirty="0">
                <a:solidFill>
                  <a:srgbClr val="0070C0"/>
                </a:solidFill>
              </a:rPr>
              <a:t>Waste Recycling &amp; Processing PPPs</a:t>
            </a:r>
            <a:endParaRPr sz="3600" b="1" u="sng" dirty="0">
              <a:solidFill>
                <a:srgbClr val="0070C0"/>
              </a:solidFill>
            </a:endParaRPr>
          </a:p>
        </p:txBody>
      </p:sp>
      <p:sp>
        <p:nvSpPr>
          <p:cNvPr id="16389" name="Rectangle 5126">
            <a:extLst>
              <a:ext uri="{FF2B5EF4-FFF2-40B4-BE49-F238E27FC236}">
                <a16:creationId xmlns="" xmlns:a16="http://schemas.microsoft.com/office/drawing/2014/main" id="{A84E9D09-07DD-471F-A5DC-3B4EFD6BB18E}"/>
              </a:ext>
            </a:extLst>
          </p:cNvPr>
          <p:cNvSpPr>
            <a:spLocks noChangeArrowheads="1"/>
          </p:cNvSpPr>
          <p:nvPr/>
        </p:nvSpPr>
        <p:spPr bwMode="auto">
          <a:xfrm>
            <a:off x="153988" y="3822700"/>
            <a:ext cx="1319212" cy="901700"/>
          </a:xfrm>
          <a:prstGeom prst="rect">
            <a:avLst/>
          </a:prstGeom>
          <a:solidFill>
            <a:srgbClr val="00FF99"/>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Banks &amp;</a:t>
            </a:r>
          </a:p>
          <a:p>
            <a:pPr algn="ctr"/>
            <a:r>
              <a:rPr lang="en-US" altLang="en-US" b="1" dirty="0"/>
              <a:t>Lenders</a:t>
            </a:r>
            <a:endParaRPr lang="en-US" altLang="en-US" dirty="0"/>
          </a:p>
        </p:txBody>
      </p:sp>
      <p:sp>
        <p:nvSpPr>
          <p:cNvPr id="16390" name="Rectangle 5127">
            <a:extLst>
              <a:ext uri="{FF2B5EF4-FFF2-40B4-BE49-F238E27FC236}">
                <a16:creationId xmlns="" xmlns:a16="http://schemas.microsoft.com/office/drawing/2014/main" id="{A0DE53B0-52FF-437A-A800-09F1346909F6}"/>
              </a:ext>
            </a:extLst>
          </p:cNvPr>
          <p:cNvSpPr>
            <a:spLocks noChangeArrowheads="1"/>
          </p:cNvSpPr>
          <p:nvPr/>
        </p:nvSpPr>
        <p:spPr bwMode="auto">
          <a:xfrm>
            <a:off x="9525" y="4727575"/>
            <a:ext cx="1600200" cy="196850"/>
          </a:xfrm>
          <a:prstGeom prst="rect">
            <a:avLst/>
          </a:prstGeom>
          <a:solidFill>
            <a:srgbClr val="00FF99"/>
          </a:solidFill>
          <a:ln w="2857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6391" name="AutoShape 5128">
            <a:extLst>
              <a:ext uri="{FF2B5EF4-FFF2-40B4-BE49-F238E27FC236}">
                <a16:creationId xmlns="" xmlns:a16="http://schemas.microsoft.com/office/drawing/2014/main" id="{52DC05DB-8575-4304-A63F-BA051B5CD69B}"/>
              </a:ext>
            </a:extLst>
          </p:cNvPr>
          <p:cNvSpPr>
            <a:spLocks noChangeArrowheads="1"/>
          </p:cNvSpPr>
          <p:nvPr/>
        </p:nvSpPr>
        <p:spPr bwMode="auto">
          <a:xfrm>
            <a:off x="-28576" y="3289300"/>
            <a:ext cx="1724025" cy="527050"/>
          </a:xfrm>
          <a:prstGeom prst="triangle">
            <a:avLst>
              <a:gd name="adj" fmla="val 49986"/>
            </a:avLst>
          </a:prstGeom>
          <a:solidFill>
            <a:srgbClr val="00FF99"/>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a:t>
            </a:r>
            <a:endParaRPr lang="en-US" altLang="en-US"/>
          </a:p>
        </p:txBody>
      </p:sp>
      <p:sp>
        <p:nvSpPr>
          <p:cNvPr id="16392" name="Rectangle 5129">
            <a:extLst>
              <a:ext uri="{FF2B5EF4-FFF2-40B4-BE49-F238E27FC236}">
                <a16:creationId xmlns="" xmlns:a16="http://schemas.microsoft.com/office/drawing/2014/main" id="{16FA79C0-667E-4550-84F2-82CA562DB59F}"/>
              </a:ext>
            </a:extLst>
          </p:cNvPr>
          <p:cNvSpPr>
            <a:spLocks noChangeArrowheads="1"/>
          </p:cNvSpPr>
          <p:nvPr/>
        </p:nvSpPr>
        <p:spPr bwMode="auto">
          <a:xfrm>
            <a:off x="2999581" y="790575"/>
            <a:ext cx="2459038" cy="1130300"/>
          </a:xfrm>
          <a:prstGeom prst="rect">
            <a:avLst/>
          </a:prstGeom>
          <a:solidFill>
            <a:srgbClr val="99CC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Municipal/</a:t>
            </a:r>
          </a:p>
          <a:p>
            <a:pPr algn="ctr"/>
            <a:r>
              <a:rPr lang="en-US" altLang="en-US" b="1" dirty="0"/>
              <a:t>Local Govt.</a:t>
            </a:r>
          </a:p>
          <a:p>
            <a:pPr algn="ctr"/>
            <a:r>
              <a:rPr lang="en-US" altLang="en-US" b="1" dirty="0"/>
              <a:t>Authority</a:t>
            </a:r>
          </a:p>
        </p:txBody>
      </p:sp>
      <p:sp>
        <p:nvSpPr>
          <p:cNvPr id="16393" name="Oval 5130">
            <a:extLst>
              <a:ext uri="{FF2B5EF4-FFF2-40B4-BE49-F238E27FC236}">
                <a16:creationId xmlns="" xmlns:a16="http://schemas.microsoft.com/office/drawing/2014/main" id="{0FF96C4F-A670-4585-9F5A-7BA2702125A3}"/>
              </a:ext>
            </a:extLst>
          </p:cNvPr>
          <p:cNvSpPr>
            <a:spLocks noChangeArrowheads="1"/>
          </p:cNvSpPr>
          <p:nvPr/>
        </p:nvSpPr>
        <p:spPr bwMode="auto">
          <a:xfrm>
            <a:off x="1190625" y="5638800"/>
            <a:ext cx="2127250" cy="749300"/>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Citizens  &amp;</a:t>
            </a:r>
          </a:p>
          <a:p>
            <a:r>
              <a:rPr lang="en-US" altLang="en-US" b="1" dirty="0"/>
              <a:t> Households</a:t>
            </a:r>
          </a:p>
        </p:txBody>
      </p:sp>
      <p:sp>
        <p:nvSpPr>
          <p:cNvPr id="16394" name="AutoShape 5131">
            <a:extLst>
              <a:ext uri="{FF2B5EF4-FFF2-40B4-BE49-F238E27FC236}">
                <a16:creationId xmlns="" xmlns:a16="http://schemas.microsoft.com/office/drawing/2014/main" id="{C6929EB6-EA14-4901-BDDB-5D2831A844DA}"/>
              </a:ext>
            </a:extLst>
          </p:cNvPr>
          <p:cNvSpPr>
            <a:spLocks noChangeArrowheads="1"/>
          </p:cNvSpPr>
          <p:nvPr/>
        </p:nvSpPr>
        <p:spPr bwMode="auto">
          <a:xfrm>
            <a:off x="1524000" y="3892550"/>
            <a:ext cx="1752600" cy="304800"/>
          </a:xfrm>
          <a:prstGeom prst="rightArrow">
            <a:avLst>
              <a:gd name="adj1" fmla="val 50000"/>
              <a:gd name="adj2" fmla="val 113110"/>
            </a:avLst>
          </a:prstGeom>
          <a:solidFill>
            <a:srgbClr val="008000"/>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6395" name="AutoShape 5132">
            <a:extLst>
              <a:ext uri="{FF2B5EF4-FFF2-40B4-BE49-F238E27FC236}">
                <a16:creationId xmlns="" xmlns:a16="http://schemas.microsoft.com/office/drawing/2014/main" id="{D5BFFB24-4901-46B9-B1C3-51E216CB6744}"/>
              </a:ext>
            </a:extLst>
          </p:cNvPr>
          <p:cNvSpPr>
            <a:spLocks noChangeArrowheads="1"/>
          </p:cNvSpPr>
          <p:nvPr/>
        </p:nvSpPr>
        <p:spPr bwMode="auto">
          <a:xfrm flipH="1">
            <a:off x="1524000" y="4279900"/>
            <a:ext cx="1752600" cy="146050"/>
          </a:xfrm>
          <a:prstGeom prst="rightArrow">
            <a:avLst>
              <a:gd name="adj1" fmla="val 50000"/>
              <a:gd name="adj2" fmla="val 236056"/>
            </a:avLst>
          </a:prstGeom>
          <a:solidFill>
            <a:srgbClr val="FF0000"/>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6396" name="AutoShape 5134">
            <a:extLst>
              <a:ext uri="{FF2B5EF4-FFF2-40B4-BE49-F238E27FC236}">
                <a16:creationId xmlns="" xmlns:a16="http://schemas.microsoft.com/office/drawing/2014/main" id="{51E3D784-D82F-4672-AEA8-B5CBE25706D1}"/>
              </a:ext>
            </a:extLst>
          </p:cNvPr>
          <p:cNvSpPr>
            <a:spLocks noChangeArrowheads="1"/>
          </p:cNvSpPr>
          <p:nvPr/>
        </p:nvSpPr>
        <p:spPr bwMode="auto">
          <a:xfrm rot="-3754397">
            <a:off x="2501900" y="5067300"/>
            <a:ext cx="1143000" cy="152400"/>
          </a:xfrm>
          <a:prstGeom prst="rightArrow">
            <a:avLst>
              <a:gd name="adj1" fmla="val 50000"/>
              <a:gd name="adj2" fmla="val 120972"/>
            </a:avLst>
          </a:prstGeom>
          <a:solidFill>
            <a:schemeClr val="accent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6397" name="Rectangle 5140">
            <a:extLst>
              <a:ext uri="{FF2B5EF4-FFF2-40B4-BE49-F238E27FC236}">
                <a16:creationId xmlns="" xmlns:a16="http://schemas.microsoft.com/office/drawing/2014/main" id="{CA5550EE-8399-493E-9755-F36FD2FBD2B2}"/>
              </a:ext>
            </a:extLst>
          </p:cNvPr>
          <p:cNvSpPr>
            <a:spLocks noChangeArrowheads="1"/>
          </p:cNvSpPr>
          <p:nvPr/>
        </p:nvSpPr>
        <p:spPr bwMode="auto">
          <a:xfrm>
            <a:off x="4128295" y="1920875"/>
            <a:ext cx="2306638"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solidFill>
                  <a:srgbClr val="FF0000"/>
                </a:solidFill>
              </a:rPr>
              <a:t>Waste Recycling</a:t>
            </a:r>
          </a:p>
          <a:p>
            <a:r>
              <a:rPr lang="en-US" altLang="en-US" sz="2000" b="1" dirty="0">
                <a:solidFill>
                  <a:srgbClr val="FF0000"/>
                </a:solidFill>
              </a:rPr>
              <a:t>Concession (Exclusive)</a:t>
            </a:r>
          </a:p>
          <a:p>
            <a:r>
              <a:rPr lang="en-US" altLang="en-US" sz="2000" b="1" dirty="0">
                <a:solidFill>
                  <a:srgbClr val="FF0000"/>
                </a:solidFill>
              </a:rPr>
              <a:t>PPP Contract</a:t>
            </a:r>
          </a:p>
        </p:txBody>
      </p:sp>
      <p:sp>
        <p:nvSpPr>
          <p:cNvPr id="16398" name="Rectangle 5142">
            <a:extLst>
              <a:ext uri="{FF2B5EF4-FFF2-40B4-BE49-F238E27FC236}">
                <a16:creationId xmlns="" xmlns:a16="http://schemas.microsoft.com/office/drawing/2014/main" id="{6139BE1C-2CF4-4A12-A879-3A6C95469B72}"/>
              </a:ext>
            </a:extLst>
          </p:cNvPr>
          <p:cNvSpPr>
            <a:spLocks noChangeArrowheads="1"/>
          </p:cNvSpPr>
          <p:nvPr/>
        </p:nvSpPr>
        <p:spPr bwMode="auto">
          <a:xfrm>
            <a:off x="1811338" y="3587750"/>
            <a:ext cx="84455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008000"/>
                </a:solidFill>
              </a:rPr>
              <a:t>Loans</a:t>
            </a:r>
          </a:p>
        </p:txBody>
      </p:sp>
      <p:sp>
        <p:nvSpPr>
          <p:cNvPr id="16399" name="Rectangle 5143">
            <a:extLst>
              <a:ext uri="{FF2B5EF4-FFF2-40B4-BE49-F238E27FC236}">
                <a16:creationId xmlns="" xmlns:a16="http://schemas.microsoft.com/office/drawing/2014/main" id="{D56101D2-2194-4965-9C11-273671962F77}"/>
              </a:ext>
            </a:extLst>
          </p:cNvPr>
          <p:cNvSpPr>
            <a:spLocks noChangeArrowheads="1"/>
          </p:cNvSpPr>
          <p:nvPr/>
        </p:nvSpPr>
        <p:spPr bwMode="auto">
          <a:xfrm>
            <a:off x="1600200" y="4352925"/>
            <a:ext cx="1566135"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u="sng">
                <a:solidFill>
                  <a:srgbClr val="CC0000"/>
                </a:solidFill>
              </a:rPr>
              <a:t>Repayment</a:t>
            </a:r>
          </a:p>
        </p:txBody>
      </p:sp>
      <p:sp>
        <p:nvSpPr>
          <p:cNvPr id="16400" name="Rectangle 5146">
            <a:extLst>
              <a:ext uri="{FF2B5EF4-FFF2-40B4-BE49-F238E27FC236}">
                <a16:creationId xmlns="" xmlns:a16="http://schemas.microsoft.com/office/drawing/2014/main" id="{494DF2C1-1564-48EE-921B-3019949870E0}"/>
              </a:ext>
            </a:extLst>
          </p:cNvPr>
          <p:cNvSpPr>
            <a:spLocks noChangeArrowheads="1"/>
          </p:cNvSpPr>
          <p:nvPr/>
        </p:nvSpPr>
        <p:spPr bwMode="auto">
          <a:xfrm>
            <a:off x="2590800" y="3124200"/>
            <a:ext cx="85725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8000"/>
                </a:solidFill>
              </a:rPr>
              <a:t>Equity</a:t>
            </a:r>
          </a:p>
        </p:txBody>
      </p:sp>
      <p:sp>
        <p:nvSpPr>
          <p:cNvPr id="16401" name="AutoShape 5147">
            <a:extLst>
              <a:ext uri="{FF2B5EF4-FFF2-40B4-BE49-F238E27FC236}">
                <a16:creationId xmlns="" xmlns:a16="http://schemas.microsoft.com/office/drawing/2014/main" id="{BAC7E501-D902-4F99-A03B-ADA1396ABBC2}"/>
              </a:ext>
            </a:extLst>
          </p:cNvPr>
          <p:cNvSpPr>
            <a:spLocks noChangeArrowheads="1"/>
          </p:cNvSpPr>
          <p:nvPr/>
        </p:nvSpPr>
        <p:spPr bwMode="auto">
          <a:xfrm>
            <a:off x="3282950" y="3505200"/>
            <a:ext cx="2660650" cy="1066800"/>
          </a:xfrm>
          <a:prstGeom prst="cube">
            <a:avLst>
              <a:gd name="adj" fmla="val 19431"/>
            </a:avLst>
          </a:prstGeom>
          <a:solidFill>
            <a:srgbClr val="FFFF00"/>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PPP Private Partner</a:t>
            </a:r>
          </a:p>
          <a:p>
            <a:pPr algn="ctr"/>
            <a:r>
              <a:rPr lang="en-US" altLang="en-US" sz="2000" b="1" dirty="0"/>
              <a:t>(Special Purpose </a:t>
            </a:r>
          </a:p>
          <a:p>
            <a:pPr algn="ctr"/>
            <a:r>
              <a:rPr lang="en-US" altLang="en-US" sz="2000" b="1" dirty="0"/>
              <a:t>Vehicle – SPV)</a:t>
            </a:r>
            <a:endParaRPr lang="en-US" altLang="en-US" sz="2000" dirty="0"/>
          </a:p>
        </p:txBody>
      </p:sp>
      <p:sp>
        <p:nvSpPr>
          <p:cNvPr id="16402" name="Line 5148">
            <a:extLst>
              <a:ext uri="{FF2B5EF4-FFF2-40B4-BE49-F238E27FC236}">
                <a16:creationId xmlns="" xmlns:a16="http://schemas.microsoft.com/office/drawing/2014/main" id="{46BF3E9C-DA27-47DA-882B-3DECAE0039BA}"/>
              </a:ext>
            </a:extLst>
          </p:cNvPr>
          <p:cNvSpPr>
            <a:spLocks noChangeShapeType="1"/>
          </p:cNvSpPr>
          <p:nvPr/>
        </p:nvSpPr>
        <p:spPr bwMode="auto">
          <a:xfrm>
            <a:off x="2990850" y="2755900"/>
            <a:ext cx="590550" cy="673100"/>
          </a:xfrm>
          <a:prstGeom prst="line">
            <a:avLst/>
          </a:prstGeom>
          <a:noFill/>
          <a:ln w="28575">
            <a:solidFill>
              <a:srgbClr val="0080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6403" name="Rectangle 5140">
            <a:extLst>
              <a:ext uri="{FF2B5EF4-FFF2-40B4-BE49-F238E27FC236}">
                <a16:creationId xmlns="" xmlns:a16="http://schemas.microsoft.com/office/drawing/2014/main" id="{37E6BFF0-3A37-442C-AEF7-25A86277F43E}"/>
              </a:ext>
            </a:extLst>
          </p:cNvPr>
          <p:cNvSpPr>
            <a:spLocks noChangeArrowheads="1"/>
          </p:cNvSpPr>
          <p:nvPr/>
        </p:nvSpPr>
        <p:spPr bwMode="auto">
          <a:xfrm>
            <a:off x="3117850" y="4933950"/>
            <a:ext cx="15303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7030A0"/>
                </a:solidFill>
              </a:rPr>
              <a:t>Collection of</a:t>
            </a:r>
          </a:p>
          <a:p>
            <a:pPr algn="ctr"/>
            <a:r>
              <a:rPr lang="en-US" altLang="en-US" sz="2000" b="1" dirty="0">
                <a:solidFill>
                  <a:srgbClr val="7030A0"/>
                </a:solidFill>
              </a:rPr>
              <a:t>Solid Wastes</a:t>
            </a:r>
          </a:p>
        </p:txBody>
      </p:sp>
      <p:sp>
        <p:nvSpPr>
          <p:cNvPr id="16404" name="Oval 5130">
            <a:extLst>
              <a:ext uri="{FF2B5EF4-FFF2-40B4-BE49-F238E27FC236}">
                <a16:creationId xmlns="" xmlns:a16="http://schemas.microsoft.com/office/drawing/2014/main" id="{1BEB6B36-D6C3-47B2-9026-A24969007A76}"/>
              </a:ext>
            </a:extLst>
          </p:cNvPr>
          <p:cNvSpPr>
            <a:spLocks noChangeArrowheads="1"/>
          </p:cNvSpPr>
          <p:nvPr/>
        </p:nvSpPr>
        <p:spPr bwMode="auto">
          <a:xfrm>
            <a:off x="3698875" y="5715000"/>
            <a:ext cx="2619375" cy="749300"/>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t>Local Businesses </a:t>
            </a:r>
          </a:p>
          <a:p>
            <a:r>
              <a:rPr lang="en-US" altLang="en-US" sz="2000" b="1" dirty="0"/>
              <a:t>&amp; Institutions</a:t>
            </a:r>
          </a:p>
        </p:txBody>
      </p:sp>
      <p:sp>
        <p:nvSpPr>
          <p:cNvPr id="16405" name="AutoShape 5134">
            <a:extLst>
              <a:ext uri="{FF2B5EF4-FFF2-40B4-BE49-F238E27FC236}">
                <a16:creationId xmlns="" xmlns:a16="http://schemas.microsoft.com/office/drawing/2014/main" id="{D201BFB1-516A-48D2-B1DC-90BEC251DEC0}"/>
              </a:ext>
            </a:extLst>
          </p:cNvPr>
          <p:cNvSpPr>
            <a:spLocks noChangeArrowheads="1"/>
          </p:cNvSpPr>
          <p:nvPr/>
        </p:nvSpPr>
        <p:spPr bwMode="auto">
          <a:xfrm rot="-6356789">
            <a:off x="4212431" y="5098257"/>
            <a:ext cx="1176337" cy="139700"/>
          </a:xfrm>
          <a:prstGeom prst="rightArrow">
            <a:avLst>
              <a:gd name="adj1" fmla="val 50000"/>
              <a:gd name="adj2" fmla="val 120771"/>
            </a:avLst>
          </a:prstGeom>
          <a:solidFill>
            <a:schemeClr val="accent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3" name="Rounded Rectangle 42">
            <a:extLst>
              <a:ext uri="{FF2B5EF4-FFF2-40B4-BE49-F238E27FC236}">
                <a16:creationId xmlns="" xmlns:a16="http://schemas.microsoft.com/office/drawing/2014/main" id="{609FC140-0606-42B4-AD4E-B5AF88C9728C}"/>
              </a:ext>
            </a:extLst>
          </p:cNvPr>
          <p:cNvSpPr/>
          <p:nvPr/>
        </p:nvSpPr>
        <p:spPr>
          <a:xfrm>
            <a:off x="7162800" y="3394075"/>
            <a:ext cx="1905000" cy="13398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990000"/>
                </a:solidFill>
              </a:rPr>
              <a:t>Bulk Purchasers of Recycled Products</a:t>
            </a:r>
          </a:p>
        </p:txBody>
      </p:sp>
      <p:sp>
        <p:nvSpPr>
          <p:cNvPr id="45" name="Up-Down Arrow 44">
            <a:extLst>
              <a:ext uri="{FF2B5EF4-FFF2-40B4-BE49-F238E27FC236}">
                <a16:creationId xmlns="" xmlns:a16="http://schemas.microsoft.com/office/drawing/2014/main" id="{41D93B22-03E5-4F5E-AE1D-5F528A52BE6B}"/>
              </a:ext>
            </a:extLst>
          </p:cNvPr>
          <p:cNvSpPr/>
          <p:nvPr/>
        </p:nvSpPr>
        <p:spPr>
          <a:xfrm>
            <a:off x="3733800" y="1890432"/>
            <a:ext cx="457200" cy="169096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rapezoid 45">
            <a:extLst>
              <a:ext uri="{FF2B5EF4-FFF2-40B4-BE49-F238E27FC236}">
                <a16:creationId xmlns="" xmlns:a16="http://schemas.microsoft.com/office/drawing/2014/main" id="{49475413-0DB4-4260-AD38-E8B15B93C58E}"/>
              </a:ext>
            </a:extLst>
          </p:cNvPr>
          <p:cNvSpPr/>
          <p:nvPr/>
        </p:nvSpPr>
        <p:spPr>
          <a:xfrm>
            <a:off x="6934200" y="5752833"/>
            <a:ext cx="1987550" cy="495567"/>
          </a:xfrm>
          <a:prstGeom prst="trapezoid">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rPr>
              <a:t>LANDFILL</a:t>
            </a:r>
          </a:p>
        </p:txBody>
      </p:sp>
      <p:cxnSp>
        <p:nvCxnSpPr>
          <p:cNvPr id="48" name="Straight Arrow Connector 47">
            <a:extLst>
              <a:ext uri="{FF2B5EF4-FFF2-40B4-BE49-F238E27FC236}">
                <a16:creationId xmlns="" xmlns:a16="http://schemas.microsoft.com/office/drawing/2014/main" id="{61068DD2-F6D1-4536-82F4-23BE61D50A42}"/>
              </a:ext>
            </a:extLst>
          </p:cNvPr>
          <p:cNvCxnSpPr>
            <a:cxnSpLocks/>
          </p:cNvCxnSpPr>
          <p:nvPr/>
        </p:nvCxnSpPr>
        <p:spPr>
          <a:xfrm>
            <a:off x="5943600" y="4495800"/>
            <a:ext cx="1066800" cy="1339848"/>
          </a:xfrm>
          <a:prstGeom prst="straightConnector1">
            <a:avLst/>
          </a:prstGeom>
          <a:ln w="57150">
            <a:solidFill>
              <a:srgbClr val="99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5FE7174A-19AE-4932-9A43-4B9ABF7A85BE}"/>
              </a:ext>
            </a:extLst>
          </p:cNvPr>
          <p:cNvCxnSpPr/>
          <p:nvPr/>
        </p:nvCxnSpPr>
        <p:spPr>
          <a:xfrm>
            <a:off x="5943600" y="4038600"/>
            <a:ext cx="1219200" cy="0"/>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6411" name="Rectangle 5140">
            <a:extLst>
              <a:ext uri="{FF2B5EF4-FFF2-40B4-BE49-F238E27FC236}">
                <a16:creationId xmlns="" xmlns:a16="http://schemas.microsoft.com/office/drawing/2014/main" id="{2694E663-4340-4AE9-A893-7202A19AEE18}"/>
              </a:ext>
            </a:extLst>
          </p:cNvPr>
          <p:cNvSpPr>
            <a:spLocks noChangeArrowheads="1"/>
          </p:cNvSpPr>
          <p:nvPr/>
        </p:nvSpPr>
        <p:spPr bwMode="auto">
          <a:xfrm>
            <a:off x="5964238" y="2971800"/>
            <a:ext cx="1503618" cy="92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800" b="1" dirty="0">
                <a:solidFill>
                  <a:srgbClr val="008000"/>
                </a:solidFill>
              </a:rPr>
              <a:t>Sale of Bulk</a:t>
            </a:r>
          </a:p>
          <a:p>
            <a:r>
              <a:rPr lang="en-US" altLang="en-US" sz="1800" b="1" dirty="0">
                <a:solidFill>
                  <a:srgbClr val="008000"/>
                </a:solidFill>
              </a:rPr>
              <a:t>Recycled</a:t>
            </a:r>
          </a:p>
          <a:p>
            <a:r>
              <a:rPr lang="en-US" altLang="en-US" sz="1800" b="1" dirty="0">
                <a:solidFill>
                  <a:srgbClr val="008000"/>
                </a:solidFill>
              </a:rPr>
              <a:t>Products</a:t>
            </a:r>
          </a:p>
        </p:txBody>
      </p:sp>
      <p:sp>
        <p:nvSpPr>
          <p:cNvPr id="16412" name="Rectangle 5140">
            <a:extLst>
              <a:ext uri="{FF2B5EF4-FFF2-40B4-BE49-F238E27FC236}">
                <a16:creationId xmlns="" xmlns:a16="http://schemas.microsoft.com/office/drawing/2014/main" id="{540D5FFB-D8F3-47E9-BD4B-D0381977A77A}"/>
              </a:ext>
            </a:extLst>
          </p:cNvPr>
          <p:cNvSpPr>
            <a:spLocks noChangeArrowheads="1"/>
          </p:cNvSpPr>
          <p:nvPr/>
        </p:nvSpPr>
        <p:spPr bwMode="auto">
          <a:xfrm>
            <a:off x="6915150" y="4962525"/>
            <a:ext cx="1908175"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solidFill>
                  <a:srgbClr val="990000"/>
                </a:solidFill>
              </a:rPr>
              <a:t>Disposal of</a:t>
            </a:r>
          </a:p>
          <a:p>
            <a:r>
              <a:rPr lang="en-US" altLang="en-US" sz="2000" b="1">
                <a:solidFill>
                  <a:srgbClr val="990000"/>
                </a:solidFill>
              </a:rPr>
              <a:t>Residual Wastes</a:t>
            </a:r>
          </a:p>
        </p:txBody>
      </p:sp>
      <p:sp>
        <p:nvSpPr>
          <p:cNvPr id="16388" name="AutoShape 5124">
            <a:extLst>
              <a:ext uri="{FF2B5EF4-FFF2-40B4-BE49-F238E27FC236}">
                <a16:creationId xmlns="" xmlns:a16="http://schemas.microsoft.com/office/drawing/2014/main" id="{7858E741-BD25-4551-A858-E0E5C9F13089}"/>
              </a:ext>
            </a:extLst>
          </p:cNvPr>
          <p:cNvSpPr>
            <a:spLocks noChangeArrowheads="1"/>
          </p:cNvSpPr>
          <p:nvPr/>
        </p:nvSpPr>
        <p:spPr bwMode="auto">
          <a:xfrm>
            <a:off x="1181100" y="1949450"/>
            <a:ext cx="2095500" cy="1130300"/>
          </a:xfrm>
          <a:prstGeom prst="hexagon">
            <a:avLst>
              <a:gd name="adj" fmla="val 37623"/>
              <a:gd name="vf" fmla="val 115470"/>
            </a:avLst>
          </a:prstGeom>
          <a:solidFill>
            <a:srgbClr val="FD838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Private </a:t>
            </a:r>
          </a:p>
          <a:p>
            <a:pPr algn="ctr"/>
            <a:r>
              <a:rPr lang="en-US" altLang="en-US" sz="2000" b="1" dirty="0"/>
              <a:t>Owner</a:t>
            </a:r>
          </a:p>
          <a:p>
            <a:pPr algn="ctr"/>
            <a:r>
              <a:rPr lang="en-US" altLang="en-US" sz="2000" b="1" dirty="0"/>
              <a:t>/Investor</a:t>
            </a:r>
          </a:p>
        </p:txBody>
      </p:sp>
    </p:spTree>
    <p:extLst>
      <p:ext uri="{BB962C8B-B14F-4D97-AF65-F5344CB8AC3E}">
        <p14:creationId xmlns:p14="http://schemas.microsoft.com/office/powerpoint/2010/main" xmlns="" val="98655197"/>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9275A57-1F21-4A64-B847-EF53015ADB9E}"/>
              </a:ext>
            </a:extLst>
          </p:cNvPr>
          <p:cNvSpPr>
            <a:spLocks noGrp="1"/>
          </p:cNvSpPr>
          <p:nvPr>
            <p:ph idx="1"/>
          </p:nvPr>
        </p:nvSpPr>
        <p:spPr>
          <a:xfrm>
            <a:off x="228600" y="1256831"/>
            <a:ext cx="8686800" cy="4716932"/>
          </a:xfrm>
        </p:spPr>
        <p:txBody>
          <a:bodyPr>
            <a:normAutofit/>
          </a:bodyPr>
          <a:lstStyle/>
          <a:p>
            <a:pPr>
              <a:defRPr/>
            </a:pPr>
            <a:r>
              <a:rPr lang="en-US" sz="2400" dirty="0"/>
              <a:t>A growing number of local government authorities &amp; municipalities are implementing PPPs to recycle municipal solid wastes</a:t>
            </a:r>
          </a:p>
          <a:p>
            <a:pPr>
              <a:defRPr/>
            </a:pPr>
            <a:r>
              <a:rPr lang="en-US" sz="2400" dirty="0"/>
              <a:t>Focus on: </a:t>
            </a:r>
          </a:p>
          <a:p>
            <a:pPr lvl="1">
              <a:defRPr/>
            </a:pPr>
            <a:r>
              <a:rPr lang="en-US" sz="2400" dirty="0"/>
              <a:t>Cardboard &amp; paper materials</a:t>
            </a:r>
          </a:p>
          <a:p>
            <a:pPr lvl="1">
              <a:defRPr/>
            </a:pPr>
            <a:r>
              <a:rPr lang="en-US" sz="2400" dirty="0"/>
              <a:t>Plastics</a:t>
            </a:r>
          </a:p>
          <a:p>
            <a:pPr lvl="1">
              <a:defRPr/>
            </a:pPr>
            <a:r>
              <a:rPr lang="en-US" sz="2400" dirty="0"/>
              <a:t>Glass</a:t>
            </a:r>
          </a:p>
          <a:p>
            <a:pPr lvl="1">
              <a:defRPr/>
            </a:pPr>
            <a:r>
              <a:rPr lang="en-US" sz="2400" dirty="0"/>
              <a:t>Compostable organic materials</a:t>
            </a:r>
          </a:p>
          <a:p>
            <a:pPr>
              <a:defRPr/>
            </a:pPr>
            <a:r>
              <a:rPr lang="en-US" sz="2400" dirty="0"/>
              <a:t>Common PPP structures are:</a:t>
            </a:r>
          </a:p>
          <a:p>
            <a:pPr lvl="1">
              <a:defRPr/>
            </a:pPr>
            <a:r>
              <a:rPr lang="en-US" sz="2400" dirty="0"/>
              <a:t>Concession: City grants exclusive license (</a:t>
            </a:r>
            <a:r>
              <a:rPr lang="en-US" sz="2400" dirty="0" err="1"/>
              <a:t>ie</a:t>
            </a:r>
            <a:r>
              <a:rPr lang="en-US" sz="2400" dirty="0"/>
              <a:t> “concession”) to private developer to collect &amp; sort/process municipal solid wastes &amp; then sell the recycled products</a:t>
            </a:r>
          </a:p>
        </p:txBody>
      </p:sp>
      <p:sp>
        <p:nvSpPr>
          <p:cNvPr id="15363" name="Slide Number Placeholder 3">
            <a:extLst>
              <a:ext uri="{FF2B5EF4-FFF2-40B4-BE49-F238E27FC236}">
                <a16:creationId xmlns="" xmlns:a16="http://schemas.microsoft.com/office/drawing/2014/main" id="{8360008C-074F-41F9-94B9-B1C0B765E250}"/>
              </a:ext>
            </a:extLst>
          </p:cNvPr>
          <p:cNvSpPr>
            <a:spLocks noGrp="1"/>
          </p:cNvSpPr>
          <p:nvPr>
            <p:ph type="sldNum" sz="quarter" idx="4294967295"/>
          </p:nvPr>
        </p:nvSpPr>
        <p:spPr bwMode="auto">
          <a:xfrm>
            <a:off x="6553200" y="6243638"/>
            <a:ext cx="21336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A8261697-259E-4BCF-9530-12BA5F243B5F}" type="slidenum">
              <a:rPr lang="en-US" altLang="en-US" smtClean="0"/>
              <a:pPr>
                <a:defRPr/>
              </a:pPr>
              <a:t>61</a:t>
            </a:fld>
            <a:endParaRPr lang="en-US" altLang="en-US">
              <a:latin typeface="Garamond" panose="02020404030301010803" pitchFamily="18" charset="0"/>
            </a:endParaRPr>
          </a:p>
        </p:txBody>
      </p:sp>
      <p:sp>
        <p:nvSpPr>
          <p:cNvPr id="5" name="Title 4">
            <a:extLst>
              <a:ext uri="{FF2B5EF4-FFF2-40B4-BE49-F238E27FC236}">
                <a16:creationId xmlns="" xmlns:a16="http://schemas.microsoft.com/office/drawing/2014/main" id="{42F590CF-6C42-46D1-B5E1-B1704054498A}"/>
              </a:ext>
            </a:extLst>
          </p:cNvPr>
          <p:cNvSpPr>
            <a:spLocks noGrp="1"/>
          </p:cNvSpPr>
          <p:nvPr>
            <p:ph type="title"/>
          </p:nvPr>
        </p:nvSpPr>
        <p:spPr>
          <a:xfrm>
            <a:off x="457200" y="76200"/>
            <a:ext cx="8229600" cy="838200"/>
          </a:xfrm>
        </p:spPr>
        <p:txBody>
          <a:bodyPr>
            <a:normAutofit/>
          </a:bodyPr>
          <a:lstStyle/>
          <a:p>
            <a:pPr>
              <a:defRPr/>
            </a:pPr>
            <a:r>
              <a:rPr lang="en-US" sz="3200" b="1" u="sng" dirty="0"/>
              <a:t>PPPs in Waste Recycling &amp; Processing</a:t>
            </a:r>
          </a:p>
        </p:txBody>
      </p:sp>
    </p:spTree>
    <p:extLst>
      <p:ext uri="{BB962C8B-B14F-4D97-AF65-F5344CB8AC3E}">
        <p14:creationId xmlns:p14="http://schemas.microsoft.com/office/powerpoint/2010/main" xmlns="" val="1921048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35BDD-4805-4138-825C-9D4E08DF2910}"/>
              </a:ext>
            </a:extLst>
          </p:cNvPr>
          <p:cNvSpPr>
            <a:spLocks noGrp="1"/>
          </p:cNvSpPr>
          <p:nvPr>
            <p:ph type="title"/>
          </p:nvPr>
        </p:nvSpPr>
        <p:spPr>
          <a:xfrm>
            <a:off x="658813" y="333375"/>
            <a:ext cx="8027987" cy="849313"/>
          </a:xfrm>
        </p:spPr>
        <p:txBody>
          <a:bodyPr>
            <a:noAutofit/>
          </a:bodyPr>
          <a:lstStyle/>
          <a:p>
            <a:pPr algn="ctr">
              <a:defRPr/>
            </a:pPr>
            <a:r>
              <a:rPr lang="en-US" sz="2800" b="1" dirty="0">
                <a:latin typeface="+mn-lt"/>
              </a:rPr>
              <a:t>PPP Feasibility Study Analysis Case Study:</a:t>
            </a:r>
            <a:br>
              <a:rPr lang="en-US" sz="2800" b="1" dirty="0">
                <a:latin typeface="+mn-lt"/>
              </a:rPr>
            </a:br>
            <a:r>
              <a:rPr lang="en-US" sz="2800" b="1" dirty="0">
                <a:latin typeface="+mn-lt"/>
              </a:rPr>
              <a:t>Solid Waste Recycling - </a:t>
            </a:r>
            <a:r>
              <a:rPr lang="en-US" sz="2800" b="1" dirty="0" err="1">
                <a:latin typeface="+mn-lt"/>
              </a:rPr>
              <a:t>Berat</a:t>
            </a:r>
            <a:r>
              <a:rPr lang="en-US" sz="2800" b="1" dirty="0">
                <a:latin typeface="+mn-lt"/>
              </a:rPr>
              <a:t>, Albania</a:t>
            </a:r>
          </a:p>
        </p:txBody>
      </p:sp>
      <p:sp>
        <p:nvSpPr>
          <p:cNvPr id="20483" name="Content Placeholder 2">
            <a:extLst>
              <a:ext uri="{FF2B5EF4-FFF2-40B4-BE49-F238E27FC236}">
                <a16:creationId xmlns="" xmlns:a16="http://schemas.microsoft.com/office/drawing/2014/main" id="{942EFD9C-6AF4-4787-A4EB-531DE6923309}"/>
              </a:ext>
            </a:extLst>
          </p:cNvPr>
          <p:cNvSpPr>
            <a:spLocks noGrp="1" noChangeArrowheads="1"/>
          </p:cNvSpPr>
          <p:nvPr>
            <p:ph idx="1"/>
          </p:nvPr>
        </p:nvSpPr>
        <p:spPr>
          <a:xfrm>
            <a:off x="2287588" y="5413375"/>
            <a:ext cx="5056187" cy="730250"/>
          </a:xfrm>
          <a:solidFill>
            <a:schemeClr val="bg1"/>
          </a:solidFill>
        </p:spPr>
        <p:txBody>
          <a:bodyPr>
            <a:normAutofit fontScale="92500" lnSpcReduction="10000"/>
          </a:bodyPr>
          <a:lstStyle/>
          <a:p>
            <a:pPr>
              <a:defRPr/>
            </a:pPr>
            <a:r>
              <a:rPr lang="en-US" altLang="en-US" sz="2215" dirty="0"/>
              <a:t>Albania: Population = 2.8 million</a:t>
            </a:r>
          </a:p>
          <a:p>
            <a:pPr>
              <a:defRPr/>
            </a:pPr>
            <a:r>
              <a:rPr lang="en-US" altLang="en-US" sz="2215" dirty="0"/>
              <a:t>GDP Per Capita = $4,400/Year</a:t>
            </a:r>
          </a:p>
        </p:txBody>
      </p:sp>
      <p:pic>
        <p:nvPicPr>
          <p:cNvPr id="15364" name="Picture 4" descr="Image result for albania map"/>
          <p:cNvPicPr>
            <a:picLocks noChangeAspect="1" noChangeArrowheads="1"/>
          </p:cNvPicPr>
          <p:nvPr/>
        </p:nvPicPr>
        <p:blipFill>
          <a:blip r:embed="rId2"/>
          <a:srcRect/>
          <a:stretch>
            <a:fillRect/>
          </a:stretch>
        </p:blipFill>
        <p:spPr bwMode="auto">
          <a:xfrm>
            <a:off x="2738437" y="1182688"/>
            <a:ext cx="3667125" cy="4010025"/>
          </a:xfrm>
          <a:prstGeom prst="rect">
            <a:avLst/>
          </a:prstGeom>
          <a:noFill/>
          <a:ln w="9525">
            <a:noFill/>
            <a:miter lim="800000"/>
            <a:headEnd/>
            <a:tailEnd/>
          </a:ln>
        </p:spPr>
      </p:pic>
    </p:spTree>
    <p:extLst>
      <p:ext uri="{BB962C8B-B14F-4D97-AF65-F5344CB8AC3E}">
        <p14:creationId xmlns:p14="http://schemas.microsoft.com/office/powerpoint/2010/main" xmlns="" val="4294562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pattFill prst="pct5">
          <a:fgClr>
            <a:srgbClr val="00BD58"/>
          </a:fgClr>
          <a:bgClr>
            <a:srgbClr val="00A14A"/>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26599" y="1658435"/>
            <a:ext cx="4048422" cy="2860821"/>
          </a:xfrm>
          <a:prstGeom prst="rect">
            <a:avLst/>
          </a:prstGeom>
        </p:spPr>
      </p:pic>
      <p:sp>
        <p:nvSpPr>
          <p:cNvPr id="4" name="Rectangle 3"/>
          <p:cNvSpPr/>
          <p:nvPr/>
        </p:nvSpPr>
        <p:spPr>
          <a:xfrm>
            <a:off x="0" y="5389604"/>
            <a:ext cx="9144000" cy="616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95676" y="5454052"/>
            <a:ext cx="3110267" cy="546698"/>
          </a:xfrm>
          <a:prstGeom prst="rect">
            <a:avLst/>
          </a:prstGeom>
        </p:spPr>
      </p:pic>
    </p:spTree>
    <p:extLst>
      <p:ext uri="{BB962C8B-B14F-4D97-AF65-F5344CB8AC3E}">
        <p14:creationId xmlns:p14="http://schemas.microsoft.com/office/powerpoint/2010/main" xmlns="" val="39527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a:extLst>
              <a:ext uri="{FF2B5EF4-FFF2-40B4-BE49-F238E27FC236}">
                <a16:creationId xmlns="" xmlns:a16="http://schemas.microsoft.com/office/drawing/2014/main" id="{D8DB07CE-E6A4-4694-A99A-62E5BD164183}"/>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C5A54E7-8BBC-48FA-AF27-4EF7CAD23E88}" type="slidenum">
              <a:rPr lang="en-US" altLang="en-US" smtClean="0">
                <a:latin typeface="Times New Roman" panose="02020603050405020304" pitchFamily="18" charset="0"/>
                <a:cs typeface="Times New Roman" panose="02020603050405020304" pitchFamily="18" charset="0"/>
              </a:rPr>
              <a:pPr algn="l"/>
              <a:t>7</a:t>
            </a:fld>
            <a:endParaRPr lang="en-US" altLang="en-US">
              <a:latin typeface="Times New Roman" panose="02020603050405020304" pitchFamily="18" charset="0"/>
              <a:cs typeface="Times New Roman" panose="02020603050405020304" pitchFamily="18" charset="0"/>
            </a:endParaRPr>
          </a:p>
        </p:txBody>
      </p:sp>
      <p:sp>
        <p:nvSpPr>
          <p:cNvPr id="34818" name="Rectangle 2">
            <a:extLst>
              <a:ext uri="{FF2B5EF4-FFF2-40B4-BE49-F238E27FC236}">
                <a16:creationId xmlns="" xmlns:a16="http://schemas.microsoft.com/office/drawing/2014/main" id="{551D2DCD-999C-40EA-923A-8B4051D16F16}"/>
              </a:ext>
            </a:extLst>
          </p:cNvPr>
          <p:cNvSpPr>
            <a:spLocks noGrp="1" noChangeArrowheads="1"/>
          </p:cNvSpPr>
          <p:nvPr>
            <p:ph type="title"/>
          </p:nvPr>
        </p:nvSpPr>
        <p:spPr>
          <a:xfrm>
            <a:off x="914400" y="160337"/>
            <a:ext cx="5871672" cy="1143000"/>
          </a:xfrm>
          <a:solidFill>
            <a:schemeClr val="bg1"/>
          </a:solidFill>
        </p:spPr>
        <p:txBody>
          <a:bodyPr>
            <a:normAutofit/>
          </a:bodyPr>
          <a:lstStyle/>
          <a:p>
            <a:pPr eaLnBrk="1" hangingPunct="1">
              <a:defRPr/>
            </a:pPr>
            <a:r>
              <a:rPr sz="3200" b="1" u="sng">
                <a:solidFill>
                  <a:schemeClr val="tx1"/>
                </a:solidFill>
                <a:effectLst>
                  <a:outerShdw blurRad="38100" dist="38100" dir="2700000" algn="tl">
                    <a:srgbClr val="C0C0C0"/>
                  </a:outerShdw>
                </a:effectLst>
              </a:rPr>
              <a:t>PPP Procurement Results</a:t>
            </a:r>
          </a:p>
        </p:txBody>
      </p:sp>
      <p:sp>
        <p:nvSpPr>
          <p:cNvPr id="76804" name="Rectangle 3">
            <a:extLst>
              <a:ext uri="{FF2B5EF4-FFF2-40B4-BE49-F238E27FC236}">
                <a16:creationId xmlns="" xmlns:a16="http://schemas.microsoft.com/office/drawing/2014/main" id="{A413F0C4-67DB-41AD-A04A-187FC2C1BFFA}"/>
              </a:ext>
            </a:extLst>
          </p:cNvPr>
          <p:cNvSpPr>
            <a:spLocks noGrp="1" noChangeArrowheads="1"/>
          </p:cNvSpPr>
          <p:nvPr>
            <p:ph type="body" idx="1"/>
          </p:nvPr>
        </p:nvSpPr>
        <p:spPr>
          <a:xfrm>
            <a:off x="457200" y="1600200"/>
            <a:ext cx="8534400" cy="4525963"/>
          </a:xfrm>
        </p:spPr>
        <p:txBody>
          <a:bodyPr>
            <a:normAutofit/>
          </a:bodyPr>
          <a:lstStyle/>
          <a:p>
            <a:pPr algn="just">
              <a:buClr>
                <a:schemeClr val="tx1"/>
              </a:buClr>
            </a:pPr>
            <a:r>
              <a:rPr lang="en-US" altLang="en-US" sz="3200" dirty="0"/>
              <a:t>3 of 6 Prequalified Bidders Submitted Bids</a:t>
            </a:r>
          </a:p>
          <a:p>
            <a:pPr algn="just">
              <a:buClr>
                <a:schemeClr val="tx1"/>
              </a:buClr>
            </a:pPr>
            <a:r>
              <a:rPr lang="en-US" altLang="en-US" sz="3200" dirty="0"/>
              <a:t>Bid Tariffs were much lower than expected</a:t>
            </a:r>
          </a:p>
          <a:p>
            <a:pPr lvl="1" algn="just">
              <a:buClr>
                <a:schemeClr val="tx1"/>
              </a:buClr>
            </a:pPr>
            <a:r>
              <a:rPr lang="en-US" altLang="en-US" sz="3200" dirty="0"/>
              <a:t>IFC Financial Model projected AT in the range of US¢ 40-50/Cu M</a:t>
            </a:r>
          </a:p>
          <a:p>
            <a:pPr lvl="1" algn="just">
              <a:buClr>
                <a:schemeClr val="tx1"/>
              </a:buClr>
            </a:pPr>
            <a:r>
              <a:rPr lang="en-US" altLang="en-US" sz="3200" dirty="0"/>
              <a:t>Winning bid was about US¢ 18/Cu M</a:t>
            </a:r>
          </a:p>
          <a:p>
            <a:pPr lvl="1" algn="just">
              <a:buClr>
                <a:schemeClr val="tx1"/>
              </a:buClr>
            </a:pPr>
            <a:endParaRPr lang="en-US" altLang="en-US" sz="3200" dirty="0"/>
          </a:p>
        </p:txBody>
      </p:sp>
    </p:spTree>
    <p:extLst>
      <p:ext uri="{BB962C8B-B14F-4D97-AF65-F5344CB8AC3E}">
        <p14:creationId xmlns:p14="http://schemas.microsoft.com/office/powerpoint/2010/main" xmlns="" val="79316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a:extLst>
              <a:ext uri="{FF2B5EF4-FFF2-40B4-BE49-F238E27FC236}">
                <a16:creationId xmlns="" xmlns:a16="http://schemas.microsoft.com/office/drawing/2014/main" id="{EAF4A9B1-8EF7-4B90-B544-27CD8411C5C0}"/>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6011062-5175-4D87-BC41-FF83EEE870E6}" type="slidenum">
              <a:rPr lang="en-US" altLang="en-US" smtClean="0">
                <a:latin typeface="Times New Roman" panose="02020603050405020304" pitchFamily="18" charset="0"/>
                <a:cs typeface="Times New Roman" panose="02020603050405020304" pitchFamily="18" charset="0"/>
              </a:rPr>
              <a:pPr algn="l"/>
              <a:t>8</a:t>
            </a:fld>
            <a:endParaRPr lang="en-US" altLang="en-US">
              <a:latin typeface="Times New Roman" panose="02020603050405020304" pitchFamily="18" charset="0"/>
              <a:cs typeface="Times New Roman" panose="02020603050405020304" pitchFamily="18" charset="0"/>
            </a:endParaRPr>
          </a:p>
        </p:txBody>
      </p:sp>
      <p:sp>
        <p:nvSpPr>
          <p:cNvPr id="45058" name="Rectangle 2">
            <a:extLst>
              <a:ext uri="{FF2B5EF4-FFF2-40B4-BE49-F238E27FC236}">
                <a16:creationId xmlns="" xmlns:a16="http://schemas.microsoft.com/office/drawing/2014/main" id="{834E629D-4EC3-4111-AB17-7CCAC36E66C0}"/>
              </a:ext>
            </a:extLst>
          </p:cNvPr>
          <p:cNvSpPr>
            <a:spLocks noGrp="1" noChangeArrowheads="1"/>
          </p:cNvSpPr>
          <p:nvPr>
            <p:ph type="title"/>
          </p:nvPr>
        </p:nvSpPr>
        <p:spPr>
          <a:xfrm>
            <a:off x="685800" y="304800"/>
            <a:ext cx="6126163" cy="1143000"/>
          </a:xfrm>
          <a:solidFill>
            <a:schemeClr val="bg1"/>
          </a:solidFill>
        </p:spPr>
        <p:txBody>
          <a:bodyPr>
            <a:normAutofit/>
          </a:bodyPr>
          <a:lstStyle/>
          <a:p>
            <a:pPr eaLnBrk="1" hangingPunct="1">
              <a:defRPr/>
            </a:pPr>
            <a:r>
              <a:rPr sz="3200" b="1" dirty="0">
                <a:solidFill>
                  <a:schemeClr val="tx1"/>
                </a:solidFill>
                <a:effectLst>
                  <a:outerShdw blurRad="38100" dist="38100" dir="2700000" algn="tl">
                    <a:srgbClr val="C0C0C0"/>
                  </a:outerShdw>
                </a:effectLst>
              </a:rPr>
              <a:t>Selection of the </a:t>
            </a:r>
            <a:r>
              <a:rPr lang="en-US" sz="3200" b="1" dirty="0">
                <a:solidFill>
                  <a:schemeClr val="tx1"/>
                </a:solidFill>
                <a:effectLst>
                  <a:outerShdw blurRad="38100" dist="38100" dir="2700000" algn="tl">
                    <a:srgbClr val="C0C0C0"/>
                  </a:outerShdw>
                </a:effectLst>
              </a:rPr>
              <a:t>PPP </a:t>
            </a:r>
            <a:r>
              <a:rPr sz="3200" b="1" dirty="0">
                <a:solidFill>
                  <a:schemeClr val="tx1"/>
                </a:solidFill>
                <a:effectLst>
                  <a:outerShdw blurRad="38100" dist="38100" dir="2700000" algn="tl">
                    <a:srgbClr val="C0C0C0"/>
                  </a:outerShdw>
                </a:effectLst>
              </a:rPr>
              <a:t>Winner</a:t>
            </a:r>
          </a:p>
        </p:txBody>
      </p:sp>
      <p:sp>
        <p:nvSpPr>
          <p:cNvPr id="74756" name="Text Box 3">
            <a:extLst>
              <a:ext uri="{FF2B5EF4-FFF2-40B4-BE49-F238E27FC236}">
                <a16:creationId xmlns="" xmlns:a16="http://schemas.microsoft.com/office/drawing/2014/main" id="{EB3CF339-9D27-4DAF-867D-D82EF638A98D}"/>
              </a:ext>
            </a:extLst>
          </p:cNvPr>
          <p:cNvSpPr txBox="1">
            <a:spLocks noChangeArrowheads="1"/>
          </p:cNvSpPr>
          <p:nvPr/>
        </p:nvSpPr>
        <p:spPr bwMode="auto">
          <a:xfrm>
            <a:off x="7453313" y="2122488"/>
            <a:ext cx="10096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7</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57" name="Line 4">
            <a:extLst>
              <a:ext uri="{FF2B5EF4-FFF2-40B4-BE49-F238E27FC236}">
                <a16:creationId xmlns="" xmlns:a16="http://schemas.microsoft.com/office/drawing/2014/main" id="{3E2313A3-65E3-44C9-9EDF-7B23DDB21941}"/>
              </a:ext>
            </a:extLst>
          </p:cNvPr>
          <p:cNvSpPr>
            <a:spLocks noChangeShapeType="1"/>
          </p:cNvSpPr>
          <p:nvPr/>
        </p:nvSpPr>
        <p:spPr bwMode="auto">
          <a:xfrm>
            <a:off x="349250" y="4902200"/>
            <a:ext cx="845820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4758" name="Rectangle 5">
            <a:extLst>
              <a:ext uri="{FF2B5EF4-FFF2-40B4-BE49-F238E27FC236}">
                <a16:creationId xmlns="" xmlns:a16="http://schemas.microsoft.com/office/drawing/2014/main" id="{3E54BC1D-D242-4399-B015-544D4AB08EC0}"/>
              </a:ext>
            </a:extLst>
          </p:cNvPr>
          <p:cNvSpPr>
            <a:spLocks noChangeArrowheads="1"/>
          </p:cNvSpPr>
          <p:nvPr/>
        </p:nvSpPr>
        <p:spPr bwMode="auto">
          <a:xfrm>
            <a:off x="654050" y="4368800"/>
            <a:ext cx="457200" cy="5334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59" name="Rectangle 6">
            <a:extLst>
              <a:ext uri="{FF2B5EF4-FFF2-40B4-BE49-F238E27FC236}">
                <a16:creationId xmlns="" xmlns:a16="http://schemas.microsoft.com/office/drawing/2014/main" id="{1002166B-3142-4BEB-9ABB-1BA5DB1DDCBC}"/>
              </a:ext>
            </a:extLst>
          </p:cNvPr>
          <p:cNvSpPr>
            <a:spLocks noChangeArrowheads="1"/>
          </p:cNvSpPr>
          <p:nvPr/>
        </p:nvSpPr>
        <p:spPr bwMode="auto">
          <a:xfrm>
            <a:off x="1111250" y="4064000"/>
            <a:ext cx="457200" cy="8382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0" name="Rectangle 7">
            <a:extLst>
              <a:ext uri="{FF2B5EF4-FFF2-40B4-BE49-F238E27FC236}">
                <a16:creationId xmlns="" xmlns:a16="http://schemas.microsoft.com/office/drawing/2014/main" id="{A1068448-02B4-47AB-9BBF-35C35D170579}"/>
              </a:ext>
            </a:extLst>
          </p:cNvPr>
          <p:cNvSpPr>
            <a:spLocks noChangeArrowheads="1"/>
          </p:cNvSpPr>
          <p:nvPr/>
        </p:nvSpPr>
        <p:spPr bwMode="auto">
          <a:xfrm>
            <a:off x="1568450" y="3683000"/>
            <a:ext cx="457200" cy="12192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1" name="Rectangle 8">
            <a:extLst>
              <a:ext uri="{FF2B5EF4-FFF2-40B4-BE49-F238E27FC236}">
                <a16:creationId xmlns="" xmlns:a16="http://schemas.microsoft.com/office/drawing/2014/main" id="{8012F6C4-FBCC-4CBA-A350-C71D7701133F}"/>
              </a:ext>
            </a:extLst>
          </p:cNvPr>
          <p:cNvSpPr>
            <a:spLocks noChangeArrowheads="1"/>
          </p:cNvSpPr>
          <p:nvPr/>
        </p:nvSpPr>
        <p:spPr bwMode="auto">
          <a:xfrm>
            <a:off x="2025650" y="3378200"/>
            <a:ext cx="914400" cy="15240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2" name="Rectangle 9">
            <a:extLst>
              <a:ext uri="{FF2B5EF4-FFF2-40B4-BE49-F238E27FC236}">
                <a16:creationId xmlns="" xmlns:a16="http://schemas.microsoft.com/office/drawing/2014/main" id="{22606DD3-4EDF-4642-B116-740CCD0C2FF9}"/>
              </a:ext>
            </a:extLst>
          </p:cNvPr>
          <p:cNvSpPr>
            <a:spLocks noChangeArrowheads="1"/>
          </p:cNvSpPr>
          <p:nvPr/>
        </p:nvSpPr>
        <p:spPr bwMode="auto">
          <a:xfrm>
            <a:off x="2940050" y="2844800"/>
            <a:ext cx="2286000" cy="20574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3" name="Rectangle 10">
            <a:extLst>
              <a:ext uri="{FF2B5EF4-FFF2-40B4-BE49-F238E27FC236}">
                <a16:creationId xmlns="" xmlns:a16="http://schemas.microsoft.com/office/drawing/2014/main" id="{529BF0D3-2F2B-47AF-80BA-2F1EE573CADC}"/>
              </a:ext>
            </a:extLst>
          </p:cNvPr>
          <p:cNvSpPr>
            <a:spLocks noChangeArrowheads="1"/>
          </p:cNvSpPr>
          <p:nvPr/>
        </p:nvSpPr>
        <p:spPr bwMode="auto">
          <a:xfrm>
            <a:off x="5226050" y="2311400"/>
            <a:ext cx="2286000" cy="25908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4" name="Rectangle 11">
            <a:extLst>
              <a:ext uri="{FF2B5EF4-FFF2-40B4-BE49-F238E27FC236}">
                <a16:creationId xmlns="" xmlns:a16="http://schemas.microsoft.com/office/drawing/2014/main" id="{DEF42E57-34A4-443C-84A1-2EF562750FCC}"/>
              </a:ext>
            </a:extLst>
          </p:cNvPr>
          <p:cNvSpPr>
            <a:spLocks noChangeArrowheads="1"/>
          </p:cNvSpPr>
          <p:nvPr/>
        </p:nvSpPr>
        <p:spPr bwMode="auto">
          <a:xfrm>
            <a:off x="7512050" y="1854200"/>
            <a:ext cx="1066800" cy="3048000"/>
          </a:xfrm>
          <a:prstGeom prst="rect">
            <a:avLst/>
          </a:prstGeom>
          <a:solidFill>
            <a:srgbClr val="00B0F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5" name="Text Box 12">
            <a:extLst>
              <a:ext uri="{FF2B5EF4-FFF2-40B4-BE49-F238E27FC236}">
                <a16:creationId xmlns="" xmlns:a16="http://schemas.microsoft.com/office/drawing/2014/main" id="{9B18E502-EEEE-4756-91AB-65FE1E2BDF27}"/>
              </a:ext>
            </a:extLst>
          </p:cNvPr>
          <p:cNvSpPr txBox="1">
            <a:spLocks noChangeArrowheads="1"/>
          </p:cNvSpPr>
          <p:nvPr/>
        </p:nvSpPr>
        <p:spPr bwMode="auto">
          <a:xfrm>
            <a:off x="487363" y="4919663"/>
            <a:ext cx="3952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1</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66" name="Text Box 13">
            <a:extLst>
              <a:ext uri="{FF2B5EF4-FFF2-40B4-BE49-F238E27FC236}">
                <a16:creationId xmlns="" xmlns:a16="http://schemas.microsoft.com/office/drawing/2014/main" id="{8DCD9519-21DE-43A9-8E50-452B013E6BDA}"/>
              </a:ext>
            </a:extLst>
          </p:cNvPr>
          <p:cNvSpPr txBox="1">
            <a:spLocks noChangeArrowheads="1"/>
          </p:cNvSpPr>
          <p:nvPr/>
        </p:nvSpPr>
        <p:spPr bwMode="auto">
          <a:xfrm>
            <a:off x="912813" y="4919663"/>
            <a:ext cx="3952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2</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67" name="Text Box 14">
            <a:extLst>
              <a:ext uri="{FF2B5EF4-FFF2-40B4-BE49-F238E27FC236}">
                <a16:creationId xmlns="" xmlns:a16="http://schemas.microsoft.com/office/drawing/2014/main" id="{216FC68F-D759-4711-86DB-39A13FC8DD07}"/>
              </a:ext>
            </a:extLst>
          </p:cNvPr>
          <p:cNvSpPr txBox="1">
            <a:spLocks noChangeArrowheads="1"/>
          </p:cNvSpPr>
          <p:nvPr/>
        </p:nvSpPr>
        <p:spPr bwMode="auto">
          <a:xfrm>
            <a:off x="1384300" y="4919663"/>
            <a:ext cx="395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3</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68" name="Text Box 15">
            <a:extLst>
              <a:ext uri="{FF2B5EF4-FFF2-40B4-BE49-F238E27FC236}">
                <a16:creationId xmlns="" xmlns:a16="http://schemas.microsoft.com/office/drawing/2014/main" id="{7AE16B5B-B4C2-46A7-BF31-130A49B8601B}"/>
              </a:ext>
            </a:extLst>
          </p:cNvPr>
          <p:cNvSpPr txBox="1">
            <a:spLocks noChangeArrowheads="1"/>
          </p:cNvSpPr>
          <p:nvPr/>
        </p:nvSpPr>
        <p:spPr bwMode="auto">
          <a:xfrm>
            <a:off x="1835150" y="4919663"/>
            <a:ext cx="395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4</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69" name="Text Box 16">
            <a:extLst>
              <a:ext uri="{FF2B5EF4-FFF2-40B4-BE49-F238E27FC236}">
                <a16:creationId xmlns="" xmlns:a16="http://schemas.microsoft.com/office/drawing/2014/main" id="{27A9B084-4616-4753-849A-61802D5E5163}"/>
              </a:ext>
            </a:extLst>
          </p:cNvPr>
          <p:cNvSpPr txBox="1">
            <a:spLocks noChangeArrowheads="1"/>
          </p:cNvSpPr>
          <p:nvPr/>
        </p:nvSpPr>
        <p:spPr bwMode="auto">
          <a:xfrm>
            <a:off x="2749550" y="4919663"/>
            <a:ext cx="395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6</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70" name="Text Box 17">
            <a:extLst>
              <a:ext uri="{FF2B5EF4-FFF2-40B4-BE49-F238E27FC236}">
                <a16:creationId xmlns="" xmlns:a16="http://schemas.microsoft.com/office/drawing/2014/main" id="{12E474CA-1C96-40CD-9A37-82A1DE956836}"/>
              </a:ext>
            </a:extLst>
          </p:cNvPr>
          <p:cNvSpPr txBox="1">
            <a:spLocks noChangeArrowheads="1"/>
          </p:cNvSpPr>
          <p:nvPr/>
        </p:nvSpPr>
        <p:spPr bwMode="auto">
          <a:xfrm>
            <a:off x="5016500" y="4919663"/>
            <a:ext cx="474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11</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71" name="Text Box 18">
            <a:extLst>
              <a:ext uri="{FF2B5EF4-FFF2-40B4-BE49-F238E27FC236}">
                <a16:creationId xmlns="" xmlns:a16="http://schemas.microsoft.com/office/drawing/2014/main" id="{B1F50580-F860-4582-90DB-F572455B48EF}"/>
              </a:ext>
            </a:extLst>
          </p:cNvPr>
          <p:cNvSpPr txBox="1">
            <a:spLocks noChangeArrowheads="1"/>
          </p:cNvSpPr>
          <p:nvPr/>
        </p:nvSpPr>
        <p:spPr bwMode="auto">
          <a:xfrm>
            <a:off x="7302500" y="4919663"/>
            <a:ext cx="474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latin typeface="Arial Black" panose="020B0A04020102020204" pitchFamily="34" charset="0"/>
                <a:cs typeface="Times New Roman" panose="02020603050405020304" pitchFamily="18" charset="0"/>
              </a:rPr>
              <a:t>T</a:t>
            </a:r>
            <a:r>
              <a:rPr lang="en-US" altLang="en-US" sz="1400" baseline="-25000">
                <a:solidFill>
                  <a:srgbClr val="000000"/>
                </a:solidFill>
                <a:latin typeface="Arial Black" panose="020B0A04020102020204" pitchFamily="34" charset="0"/>
                <a:cs typeface="Times New Roman" panose="02020603050405020304" pitchFamily="18" charset="0"/>
              </a:rPr>
              <a:t>16</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72" name="Text Box 19">
            <a:extLst>
              <a:ext uri="{FF2B5EF4-FFF2-40B4-BE49-F238E27FC236}">
                <a16:creationId xmlns="" xmlns:a16="http://schemas.microsoft.com/office/drawing/2014/main" id="{086B9D7A-260B-4548-B1F9-988F547065B0}"/>
              </a:ext>
            </a:extLst>
          </p:cNvPr>
          <p:cNvSpPr txBox="1">
            <a:spLocks noChangeArrowheads="1"/>
          </p:cNvSpPr>
          <p:nvPr/>
        </p:nvSpPr>
        <p:spPr bwMode="auto">
          <a:xfrm>
            <a:off x="3662363" y="4919663"/>
            <a:ext cx="342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8</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3" name="Text Box 20">
            <a:extLst>
              <a:ext uri="{FF2B5EF4-FFF2-40B4-BE49-F238E27FC236}">
                <a16:creationId xmlns="" xmlns:a16="http://schemas.microsoft.com/office/drawing/2014/main" id="{555E202D-C882-4EFB-B6D5-D2DC53F5F868}"/>
              </a:ext>
            </a:extLst>
          </p:cNvPr>
          <p:cNvSpPr txBox="1">
            <a:spLocks noChangeArrowheads="1"/>
          </p:cNvSpPr>
          <p:nvPr/>
        </p:nvSpPr>
        <p:spPr bwMode="auto">
          <a:xfrm>
            <a:off x="3230563" y="4919663"/>
            <a:ext cx="342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7</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4" name="Text Box 21">
            <a:extLst>
              <a:ext uri="{FF2B5EF4-FFF2-40B4-BE49-F238E27FC236}">
                <a16:creationId xmlns="" xmlns:a16="http://schemas.microsoft.com/office/drawing/2014/main" id="{E056CA11-3A90-4991-9FC8-91DC14778580}"/>
              </a:ext>
            </a:extLst>
          </p:cNvPr>
          <p:cNvSpPr txBox="1">
            <a:spLocks noChangeArrowheads="1"/>
          </p:cNvSpPr>
          <p:nvPr/>
        </p:nvSpPr>
        <p:spPr bwMode="auto">
          <a:xfrm>
            <a:off x="4094163" y="4919663"/>
            <a:ext cx="342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9</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5" name="Text Box 22">
            <a:extLst>
              <a:ext uri="{FF2B5EF4-FFF2-40B4-BE49-F238E27FC236}">
                <a16:creationId xmlns="" xmlns:a16="http://schemas.microsoft.com/office/drawing/2014/main" id="{C703C814-F90F-4700-A973-7F255960D423}"/>
              </a:ext>
            </a:extLst>
          </p:cNvPr>
          <p:cNvSpPr txBox="1">
            <a:spLocks noChangeArrowheads="1"/>
          </p:cNvSpPr>
          <p:nvPr/>
        </p:nvSpPr>
        <p:spPr bwMode="auto">
          <a:xfrm>
            <a:off x="4525963" y="4919663"/>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10</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6" name="Text Box 23">
            <a:extLst>
              <a:ext uri="{FF2B5EF4-FFF2-40B4-BE49-F238E27FC236}">
                <a16:creationId xmlns="" xmlns:a16="http://schemas.microsoft.com/office/drawing/2014/main" id="{3A59E456-2E54-436D-80D9-2026AE901F70}"/>
              </a:ext>
            </a:extLst>
          </p:cNvPr>
          <p:cNvSpPr txBox="1">
            <a:spLocks noChangeArrowheads="1"/>
          </p:cNvSpPr>
          <p:nvPr/>
        </p:nvSpPr>
        <p:spPr bwMode="auto">
          <a:xfrm>
            <a:off x="2316163" y="4919663"/>
            <a:ext cx="342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5</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7" name="Text Box 24">
            <a:extLst>
              <a:ext uri="{FF2B5EF4-FFF2-40B4-BE49-F238E27FC236}">
                <a16:creationId xmlns="" xmlns:a16="http://schemas.microsoft.com/office/drawing/2014/main" id="{15F1E9E3-16B9-4BDB-8E8A-AEB0D7416826}"/>
              </a:ext>
            </a:extLst>
          </p:cNvPr>
          <p:cNvSpPr txBox="1">
            <a:spLocks noChangeArrowheads="1"/>
          </p:cNvSpPr>
          <p:nvPr/>
        </p:nvSpPr>
        <p:spPr bwMode="auto">
          <a:xfrm>
            <a:off x="5976938" y="4910138"/>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13</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8" name="Text Box 25">
            <a:extLst>
              <a:ext uri="{FF2B5EF4-FFF2-40B4-BE49-F238E27FC236}">
                <a16:creationId xmlns="" xmlns:a16="http://schemas.microsoft.com/office/drawing/2014/main" id="{776D9D5A-C88C-48B2-A1F5-20FA27386536}"/>
              </a:ext>
            </a:extLst>
          </p:cNvPr>
          <p:cNvSpPr txBox="1">
            <a:spLocks noChangeArrowheads="1"/>
          </p:cNvSpPr>
          <p:nvPr/>
        </p:nvSpPr>
        <p:spPr bwMode="auto">
          <a:xfrm>
            <a:off x="5545138" y="4910138"/>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12</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79" name="Text Box 26">
            <a:extLst>
              <a:ext uri="{FF2B5EF4-FFF2-40B4-BE49-F238E27FC236}">
                <a16:creationId xmlns="" xmlns:a16="http://schemas.microsoft.com/office/drawing/2014/main" id="{96384E2C-7233-4CFD-9055-6788E2C9F6F0}"/>
              </a:ext>
            </a:extLst>
          </p:cNvPr>
          <p:cNvSpPr txBox="1">
            <a:spLocks noChangeArrowheads="1"/>
          </p:cNvSpPr>
          <p:nvPr/>
        </p:nvSpPr>
        <p:spPr bwMode="auto">
          <a:xfrm>
            <a:off x="6408738" y="4910138"/>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14</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80" name="Text Box 27">
            <a:extLst>
              <a:ext uri="{FF2B5EF4-FFF2-40B4-BE49-F238E27FC236}">
                <a16:creationId xmlns="" xmlns:a16="http://schemas.microsoft.com/office/drawing/2014/main" id="{EE476957-5F10-4519-93C7-D23850AB1590}"/>
              </a:ext>
            </a:extLst>
          </p:cNvPr>
          <p:cNvSpPr txBox="1">
            <a:spLocks noChangeArrowheads="1"/>
          </p:cNvSpPr>
          <p:nvPr/>
        </p:nvSpPr>
        <p:spPr bwMode="auto">
          <a:xfrm>
            <a:off x="6840538" y="4910138"/>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15</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81" name="Text Box 28">
            <a:extLst>
              <a:ext uri="{FF2B5EF4-FFF2-40B4-BE49-F238E27FC236}">
                <a16:creationId xmlns="" xmlns:a16="http://schemas.microsoft.com/office/drawing/2014/main" id="{D3C117FF-AF66-4F77-8484-5D2A8C2F2EB1}"/>
              </a:ext>
            </a:extLst>
          </p:cNvPr>
          <p:cNvSpPr txBox="1">
            <a:spLocks noChangeArrowheads="1"/>
          </p:cNvSpPr>
          <p:nvPr/>
        </p:nvSpPr>
        <p:spPr bwMode="auto">
          <a:xfrm>
            <a:off x="7886700" y="4913313"/>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17</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82" name="Text Box 29">
            <a:extLst>
              <a:ext uri="{FF2B5EF4-FFF2-40B4-BE49-F238E27FC236}">
                <a16:creationId xmlns="" xmlns:a16="http://schemas.microsoft.com/office/drawing/2014/main" id="{986ABDCA-5DD9-44ED-825B-3C11B2056C4E}"/>
              </a:ext>
            </a:extLst>
          </p:cNvPr>
          <p:cNvSpPr txBox="1">
            <a:spLocks noChangeArrowheads="1"/>
          </p:cNvSpPr>
          <p:nvPr/>
        </p:nvSpPr>
        <p:spPr bwMode="auto">
          <a:xfrm>
            <a:off x="8412163" y="4922838"/>
            <a:ext cx="403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T</a:t>
            </a:r>
            <a:r>
              <a:rPr lang="en-US" altLang="en-US" sz="1400" i="1" baseline="-25000">
                <a:solidFill>
                  <a:srgbClr val="000000"/>
                </a:solidFill>
                <a:latin typeface="Times New Roman" panose="02020603050405020304" pitchFamily="18" charset="0"/>
                <a:cs typeface="Times New Roman" panose="02020603050405020304" pitchFamily="18" charset="0"/>
              </a:rPr>
              <a:t>25</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83" name="Text Box 30">
            <a:extLst>
              <a:ext uri="{FF2B5EF4-FFF2-40B4-BE49-F238E27FC236}">
                <a16:creationId xmlns="" xmlns:a16="http://schemas.microsoft.com/office/drawing/2014/main" id="{298BA06A-EB9D-41EC-B26D-318B529172E0}"/>
              </a:ext>
            </a:extLst>
          </p:cNvPr>
          <p:cNvSpPr txBox="1">
            <a:spLocks noChangeArrowheads="1"/>
          </p:cNvSpPr>
          <p:nvPr/>
        </p:nvSpPr>
        <p:spPr bwMode="auto">
          <a:xfrm>
            <a:off x="368300" y="4129088"/>
            <a:ext cx="10096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1</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4" name="Text Box 31">
            <a:extLst>
              <a:ext uri="{FF2B5EF4-FFF2-40B4-BE49-F238E27FC236}">
                <a16:creationId xmlns="" xmlns:a16="http://schemas.microsoft.com/office/drawing/2014/main" id="{2489EF28-08F3-48E4-84C0-70696A343990}"/>
              </a:ext>
            </a:extLst>
          </p:cNvPr>
          <p:cNvSpPr txBox="1">
            <a:spLocks noChangeArrowheads="1"/>
          </p:cNvSpPr>
          <p:nvPr/>
        </p:nvSpPr>
        <p:spPr bwMode="auto">
          <a:xfrm>
            <a:off x="844550" y="3816350"/>
            <a:ext cx="1009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2</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5" name="Text Box 32">
            <a:extLst>
              <a:ext uri="{FF2B5EF4-FFF2-40B4-BE49-F238E27FC236}">
                <a16:creationId xmlns="" xmlns:a16="http://schemas.microsoft.com/office/drawing/2014/main" id="{D5180DA4-F537-4526-8C88-DBCE6C016A50}"/>
              </a:ext>
            </a:extLst>
          </p:cNvPr>
          <p:cNvSpPr txBox="1">
            <a:spLocks noChangeArrowheads="1"/>
          </p:cNvSpPr>
          <p:nvPr/>
        </p:nvSpPr>
        <p:spPr bwMode="auto">
          <a:xfrm>
            <a:off x="1301750" y="3427413"/>
            <a:ext cx="1009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3</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6" name="Text Box 33">
            <a:extLst>
              <a:ext uri="{FF2B5EF4-FFF2-40B4-BE49-F238E27FC236}">
                <a16:creationId xmlns="" xmlns:a16="http://schemas.microsoft.com/office/drawing/2014/main" id="{633E5DCD-18F4-40AD-9A4D-8A2F84BF99E2}"/>
              </a:ext>
            </a:extLst>
          </p:cNvPr>
          <p:cNvSpPr txBox="1">
            <a:spLocks noChangeArrowheads="1"/>
          </p:cNvSpPr>
          <p:nvPr/>
        </p:nvSpPr>
        <p:spPr bwMode="auto">
          <a:xfrm>
            <a:off x="1979613" y="3100388"/>
            <a:ext cx="10096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4</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7" name="Text Box 34">
            <a:extLst>
              <a:ext uri="{FF2B5EF4-FFF2-40B4-BE49-F238E27FC236}">
                <a16:creationId xmlns="" xmlns:a16="http://schemas.microsoft.com/office/drawing/2014/main" id="{48F653FA-BA07-4793-A809-3D81EE8F528B}"/>
              </a:ext>
            </a:extLst>
          </p:cNvPr>
          <p:cNvSpPr txBox="1">
            <a:spLocks noChangeArrowheads="1"/>
          </p:cNvSpPr>
          <p:nvPr/>
        </p:nvSpPr>
        <p:spPr bwMode="auto">
          <a:xfrm>
            <a:off x="3511550" y="2608263"/>
            <a:ext cx="1009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6</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8" name="Text Box 35">
            <a:extLst>
              <a:ext uri="{FF2B5EF4-FFF2-40B4-BE49-F238E27FC236}">
                <a16:creationId xmlns="" xmlns:a16="http://schemas.microsoft.com/office/drawing/2014/main" id="{87F53E57-3E7F-4015-B133-EF3CFB62A9E8}"/>
              </a:ext>
            </a:extLst>
          </p:cNvPr>
          <p:cNvSpPr txBox="1">
            <a:spLocks noChangeArrowheads="1"/>
          </p:cNvSpPr>
          <p:nvPr/>
        </p:nvSpPr>
        <p:spPr bwMode="auto">
          <a:xfrm>
            <a:off x="5873750" y="2065338"/>
            <a:ext cx="10096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11</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89" name="Line 36">
            <a:extLst>
              <a:ext uri="{FF2B5EF4-FFF2-40B4-BE49-F238E27FC236}">
                <a16:creationId xmlns="" xmlns:a16="http://schemas.microsoft.com/office/drawing/2014/main" id="{93C6C86C-5B82-4FAC-90DF-935812AC314D}"/>
              </a:ext>
            </a:extLst>
          </p:cNvPr>
          <p:cNvSpPr>
            <a:spLocks noChangeShapeType="1"/>
          </p:cNvSpPr>
          <p:nvPr/>
        </p:nvSpPr>
        <p:spPr bwMode="auto">
          <a:xfrm>
            <a:off x="8502650" y="1854200"/>
            <a:ext cx="2667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4790" name="Text Box 37">
            <a:extLst>
              <a:ext uri="{FF2B5EF4-FFF2-40B4-BE49-F238E27FC236}">
                <a16:creationId xmlns="" xmlns:a16="http://schemas.microsoft.com/office/drawing/2014/main" id="{CE87BDC8-0E6A-4869-9FFB-859C8F8AE17C}"/>
              </a:ext>
            </a:extLst>
          </p:cNvPr>
          <p:cNvSpPr txBox="1">
            <a:spLocks noChangeArrowheads="1"/>
          </p:cNvSpPr>
          <p:nvPr/>
        </p:nvSpPr>
        <p:spPr bwMode="auto">
          <a:xfrm>
            <a:off x="8202613" y="4894263"/>
            <a:ext cx="3190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solidFill>
                  <a:srgbClr val="000000"/>
                </a:solidFill>
                <a:latin typeface="Times New Roman" panose="02020603050405020304" pitchFamily="18" charset="0"/>
                <a:cs typeface="Times New Roman" panose="02020603050405020304" pitchFamily="18" charset="0"/>
              </a:rPr>
              <a:t>...</a:t>
            </a:r>
            <a:endParaRPr lang="en-US" altLang="en-US" sz="1400" i="1">
              <a:solidFill>
                <a:srgbClr val="000000"/>
              </a:solidFill>
              <a:latin typeface="Arial Black" panose="020B0A04020102020204" pitchFamily="34" charset="0"/>
              <a:cs typeface="Times New Roman" panose="02020603050405020304" pitchFamily="18" charset="0"/>
            </a:endParaRPr>
          </a:p>
        </p:txBody>
      </p:sp>
      <p:sp>
        <p:nvSpPr>
          <p:cNvPr id="74791" name="Text Box 38">
            <a:extLst>
              <a:ext uri="{FF2B5EF4-FFF2-40B4-BE49-F238E27FC236}">
                <a16:creationId xmlns="" xmlns:a16="http://schemas.microsoft.com/office/drawing/2014/main" id="{F0C125B2-8B8D-4369-BF50-66E53FBCC3DE}"/>
              </a:ext>
            </a:extLst>
          </p:cNvPr>
          <p:cNvSpPr txBox="1">
            <a:spLocks noChangeArrowheads="1"/>
          </p:cNvSpPr>
          <p:nvPr/>
        </p:nvSpPr>
        <p:spPr bwMode="auto">
          <a:xfrm>
            <a:off x="309563" y="1701800"/>
            <a:ext cx="1917700"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4300" indent="-1143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0000"/>
              </a:buClr>
              <a:buFontTx/>
              <a:buChar char="•"/>
            </a:pPr>
            <a:r>
              <a:rPr lang="en-US" altLang="en-US" sz="1400">
                <a:solidFill>
                  <a:srgbClr val="000000"/>
                </a:solidFill>
                <a:cs typeface="Times New Roman" panose="02020603050405020304" pitchFamily="18" charset="0"/>
              </a:rPr>
              <a:t>T</a:t>
            </a:r>
            <a:r>
              <a:rPr lang="en-US" altLang="en-US" sz="1400" baseline="-25000">
                <a:solidFill>
                  <a:srgbClr val="000000"/>
                </a:solidFill>
                <a:cs typeface="Times New Roman" panose="02020603050405020304" pitchFamily="18" charset="0"/>
              </a:rPr>
              <a:t>o</a:t>
            </a:r>
            <a:r>
              <a:rPr lang="en-US" altLang="en-US" sz="1400" baseline="-25000">
                <a:solidFill>
                  <a:srgbClr val="000000"/>
                </a:solidFill>
                <a:latin typeface="Arial Black" panose="020B0A04020102020204" pitchFamily="34" charset="0"/>
                <a:cs typeface="Times New Roman" panose="02020603050405020304" pitchFamily="18" charset="0"/>
              </a:rPr>
              <a:t> </a:t>
            </a:r>
            <a:r>
              <a:rPr lang="en-US" altLang="en-US" sz="1400">
                <a:solidFill>
                  <a:srgbClr val="000000"/>
                </a:solidFill>
                <a:cs typeface="Times New Roman" panose="02020603050405020304" pitchFamily="18" charset="0"/>
              </a:rPr>
              <a:t>= Baseline Tariff</a:t>
            </a:r>
          </a:p>
          <a:p>
            <a:pPr>
              <a:buClr>
                <a:srgbClr val="FF0000"/>
              </a:buClr>
              <a:buFontTx/>
              <a:buChar char="•"/>
            </a:pPr>
            <a:endParaRPr lang="en-US" altLang="en-US" sz="1400">
              <a:solidFill>
                <a:srgbClr val="000000"/>
              </a:solidFill>
              <a:cs typeface="Times New Roman" panose="02020603050405020304" pitchFamily="18" charset="0"/>
            </a:endParaRPr>
          </a:p>
          <a:p>
            <a:pPr>
              <a:buClr>
                <a:srgbClr val="FF0000"/>
              </a:buClr>
              <a:buFontTx/>
              <a:buChar char="•"/>
            </a:pPr>
            <a:endParaRPr lang="en-US" altLang="en-US" sz="1400">
              <a:solidFill>
                <a:srgbClr val="000000"/>
              </a:solidFill>
              <a:cs typeface="Times New Roman" panose="02020603050405020304" pitchFamily="18" charset="0"/>
            </a:endParaRPr>
          </a:p>
          <a:p>
            <a:pPr>
              <a:buClr>
                <a:srgbClr val="FF0000"/>
              </a:buClr>
              <a:buFontTx/>
              <a:buChar char="•"/>
            </a:pPr>
            <a:r>
              <a:rPr lang="en-US" altLang="en-US" sz="1400">
                <a:solidFill>
                  <a:srgbClr val="000000"/>
                </a:solidFill>
                <a:cs typeface="Times New Roman" panose="02020603050405020304" pitchFamily="18" charset="0"/>
              </a:rPr>
              <a:t>Bid tariffs subject to a maximum</a:t>
            </a:r>
            <a:endParaRPr lang="en-US" altLang="en-US" sz="1400">
              <a:solidFill>
                <a:srgbClr val="000000"/>
              </a:solidFill>
              <a:latin typeface="Arial Black" panose="020B0A04020102020204" pitchFamily="34" charset="0"/>
              <a:cs typeface="Times New Roman" panose="02020603050405020304" pitchFamily="18" charset="0"/>
            </a:endParaRPr>
          </a:p>
        </p:txBody>
      </p:sp>
      <p:sp>
        <p:nvSpPr>
          <p:cNvPr id="74792" name="Text Box 39">
            <a:extLst>
              <a:ext uri="{FF2B5EF4-FFF2-40B4-BE49-F238E27FC236}">
                <a16:creationId xmlns="" xmlns:a16="http://schemas.microsoft.com/office/drawing/2014/main" id="{CDD7C954-2C4C-4C2E-B2AC-2F09752BE622}"/>
              </a:ext>
            </a:extLst>
          </p:cNvPr>
          <p:cNvSpPr txBox="1">
            <a:spLocks noChangeArrowheads="1"/>
          </p:cNvSpPr>
          <p:nvPr/>
        </p:nvSpPr>
        <p:spPr bwMode="auto">
          <a:xfrm>
            <a:off x="3722688" y="5472113"/>
            <a:ext cx="458311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cs typeface="Times New Roman" panose="02020603050405020304" pitchFamily="18" charset="0"/>
              </a:rPr>
              <a:t>(T</a:t>
            </a:r>
            <a:r>
              <a:rPr lang="en-US" altLang="en-US" b="1" baseline="-25000">
                <a:solidFill>
                  <a:srgbClr val="FF0000"/>
                </a:solidFill>
                <a:cs typeface="Times New Roman" panose="02020603050405020304" pitchFamily="18" charset="0"/>
              </a:rPr>
              <a:t>1</a:t>
            </a:r>
            <a:r>
              <a:rPr lang="en-US" altLang="en-US" b="1">
                <a:solidFill>
                  <a:srgbClr val="FF0000"/>
                </a:solidFill>
                <a:cs typeface="Times New Roman" panose="02020603050405020304" pitchFamily="18" charset="0"/>
              </a:rPr>
              <a:t>+ T</a:t>
            </a:r>
            <a:r>
              <a:rPr lang="en-US" altLang="en-US" b="1" baseline="-25000">
                <a:solidFill>
                  <a:srgbClr val="FF0000"/>
                </a:solidFill>
                <a:cs typeface="Times New Roman" panose="02020603050405020304" pitchFamily="18" charset="0"/>
              </a:rPr>
              <a:t>2</a:t>
            </a:r>
            <a:r>
              <a:rPr lang="en-US" altLang="en-US" b="1">
                <a:solidFill>
                  <a:srgbClr val="FF0000"/>
                </a:solidFill>
                <a:cs typeface="Times New Roman" panose="02020603050405020304" pitchFamily="18" charset="0"/>
              </a:rPr>
              <a:t>+ T</a:t>
            </a:r>
            <a:r>
              <a:rPr lang="en-US" altLang="en-US" b="1" baseline="-25000">
                <a:solidFill>
                  <a:srgbClr val="FF0000"/>
                </a:solidFill>
                <a:cs typeface="Times New Roman" panose="02020603050405020304" pitchFamily="18" charset="0"/>
              </a:rPr>
              <a:t>3 </a:t>
            </a:r>
            <a:r>
              <a:rPr lang="en-US" altLang="en-US" b="1">
                <a:solidFill>
                  <a:srgbClr val="FF0000"/>
                </a:solidFill>
                <a:cs typeface="Times New Roman" panose="02020603050405020304" pitchFamily="18" charset="0"/>
              </a:rPr>
              <a:t>+ 2T</a:t>
            </a:r>
            <a:r>
              <a:rPr lang="en-US" altLang="en-US" b="1" baseline="-25000">
                <a:solidFill>
                  <a:srgbClr val="FF0000"/>
                </a:solidFill>
                <a:cs typeface="Times New Roman" panose="02020603050405020304" pitchFamily="18" charset="0"/>
              </a:rPr>
              <a:t>4</a:t>
            </a:r>
            <a:r>
              <a:rPr lang="en-US" altLang="en-US" b="1">
                <a:solidFill>
                  <a:srgbClr val="FF0000"/>
                </a:solidFill>
                <a:cs typeface="Times New Roman" panose="02020603050405020304" pitchFamily="18" charset="0"/>
              </a:rPr>
              <a:t> + 5T</a:t>
            </a:r>
            <a:r>
              <a:rPr lang="en-US" altLang="en-US" b="1" baseline="-25000">
                <a:solidFill>
                  <a:srgbClr val="FF0000"/>
                </a:solidFill>
                <a:cs typeface="Times New Roman" panose="02020603050405020304" pitchFamily="18" charset="0"/>
              </a:rPr>
              <a:t>6</a:t>
            </a:r>
            <a:r>
              <a:rPr lang="en-US" altLang="en-US" b="1">
                <a:solidFill>
                  <a:srgbClr val="FF0000"/>
                </a:solidFill>
                <a:cs typeface="Times New Roman" panose="02020603050405020304" pitchFamily="18" charset="0"/>
              </a:rPr>
              <a:t> + 5T</a:t>
            </a:r>
            <a:r>
              <a:rPr lang="en-US" altLang="en-US" b="1" baseline="-25000">
                <a:solidFill>
                  <a:srgbClr val="FF0000"/>
                </a:solidFill>
                <a:cs typeface="Times New Roman" panose="02020603050405020304" pitchFamily="18" charset="0"/>
              </a:rPr>
              <a:t>11 </a:t>
            </a:r>
            <a:r>
              <a:rPr lang="en-US" altLang="en-US" b="1">
                <a:solidFill>
                  <a:srgbClr val="FF0000"/>
                </a:solidFill>
                <a:cs typeface="Times New Roman" panose="02020603050405020304" pitchFamily="18" charset="0"/>
              </a:rPr>
              <a:t>+ 10T</a:t>
            </a:r>
            <a:r>
              <a:rPr lang="en-US" altLang="en-US" b="1" baseline="-25000">
                <a:solidFill>
                  <a:srgbClr val="FF0000"/>
                </a:solidFill>
                <a:cs typeface="Times New Roman" panose="02020603050405020304" pitchFamily="18" charset="0"/>
              </a:rPr>
              <a:t>16</a:t>
            </a:r>
            <a:r>
              <a:rPr lang="en-US" altLang="en-US" b="1">
                <a:solidFill>
                  <a:srgbClr val="FF0000"/>
                </a:solidFill>
                <a:cs typeface="Times New Roman" panose="02020603050405020304" pitchFamily="18" charset="0"/>
              </a:rPr>
              <a:t>)</a:t>
            </a:r>
          </a:p>
          <a:p>
            <a:pPr algn="ctr">
              <a:lnSpc>
                <a:spcPct val="130000"/>
              </a:lnSpc>
            </a:pPr>
            <a:r>
              <a:rPr lang="en-US" altLang="en-US" b="1">
                <a:solidFill>
                  <a:srgbClr val="FF0000"/>
                </a:solidFill>
                <a:cs typeface="Times New Roman" panose="02020603050405020304" pitchFamily="18" charset="0"/>
              </a:rPr>
              <a:t>25</a:t>
            </a:r>
          </a:p>
        </p:txBody>
      </p:sp>
      <p:sp>
        <p:nvSpPr>
          <p:cNvPr id="74793" name="Line 40">
            <a:extLst>
              <a:ext uri="{FF2B5EF4-FFF2-40B4-BE49-F238E27FC236}">
                <a16:creationId xmlns="" xmlns:a16="http://schemas.microsoft.com/office/drawing/2014/main" id="{80DA65F3-B380-48C0-8875-DA2C8D1A89A5}"/>
              </a:ext>
            </a:extLst>
          </p:cNvPr>
          <p:cNvSpPr>
            <a:spLocks noChangeShapeType="1"/>
          </p:cNvSpPr>
          <p:nvPr/>
        </p:nvSpPr>
        <p:spPr bwMode="auto">
          <a:xfrm>
            <a:off x="3873500" y="5867400"/>
            <a:ext cx="3759200" cy="0"/>
          </a:xfrm>
          <a:prstGeom prst="line">
            <a:avLst/>
          </a:prstGeom>
          <a:noFill/>
          <a:ln w="127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94" name="Text Box 41">
            <a:extLst>
              <a:ext uri="{FF2B5EF4-FFF2-40B4-BE49-F238E27FC236}">
                <a16:creationId xmlns="" xmlns:a16="http://schemas.microsoft.com/office/drawing/2014/main" id="{8FB340AC-8FC1-46EF-A2D3-42B5C08C8BA0}"/>
              </a:ext>
            </a:extLst>
          </p:cNvPr>
          <p:cNvSpPr txBox="1">
            <a:spLocks noChangeArrowheads="1"/>
          </p:cNvSpPr>
          <p:nvPr/>
        </p:nvSpPr>
        <p:spPr bwMode="auto">
          <a:xfrm>
            <a:off x="457200" y="5561013"/>
            <a:ext cx="3441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cs typeface="Times New Roman" panose="02020603050405020304" pitchFamily="18" charset="0"/>
              </a:rPr>
              <a:t>Winning Bid = Lowest AT =</a:t>
            </a:r>
          </a:p>
        </p:txBody>
      </p:sp>
      <p:sp>
        <p:nvSpPr>
          <p:cNvPr id="74795" name="Text Box 42">
            <a:extLst>
              <a:ext uri="{FF2B5EF4-FFF2-40B4-BE49-F238E27FC236}">
                <a16:creationId xmlns="" xmlns:a16="http://schemas.microsoft.com/office/drawing/2014/main" id="{FD8ECA86-4C29-4823-B564-0B014E5AC898}"/>
              </a:ext>
            </a:extLst>
          </p:cNvPr>
          <p:cNvSpPr txBox="1">
            <a:spLocks noChangeArrowheads="1"/>
          </p:cNvSpPr>
          <p:nvPr/>
        </p:nvSpPr>
        <p:spPr bwMode="auto">
          <a:xfrm>
            <a:off x="7588250" y="1582738"/>
            <a:ext cx="10096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i="1">
                <a:solidFill>
                  <a:srgbClr val="000000"/>
                </a:solidFill>
                <a:latin typeface="Times New Roman" panose="02020603050405020304" pitchFamily="18" charset="0"/>
                <a:cs typeface="Times New Roman" panose="02020603050405020304" pitchFamily="18" charset="0"/>
              </a:rPr>
              <a:t>Bid T</a:t>
            </a:r>
            <a:r>
              <a:rPr lang="en-US" altLang="en-US" sz="1200" b="1" i="1" baseline="-25000">
                <a:solidFill>
                  <a:srgbClr val="000000"/>
                </a:solidFill>
                <a:latin typeface="Times New Roman" panose="02020603050405020304" pitchFamily="18" charset="0"/>
                <a:cs typeface="Times New Roman" panose="02020603050405020304" pitchFamily="18" charset="0"/>
              </a:rPr>
              <a:t>16</a:t>
            </a:r>
            <a:endParaRPr lang="en-US" altLang="en-US" sz="1200" b="1" i="1">
              <a:solidFill>
                <a:srgbClr val="000000"/>
              </a:solidFill>
              <a:latin typeface="Times New Roman" panose="02020603050405020304" pitchFamily="18" charset="0"/>
              <a:cs typeface="Times New Roman" panose="02020603050405020304" pitchFamily="18" charset="0"/>
            </a:endParaRPr>
          </a:p>
        </p:txBody>
      </p:sp>
      <p:sp>
        <p:nvSpPr>
          <p:cNvPr id="74796" name="AutoShape 43">
            <a:extLst>
              <a:ext uri="{FF2B5EF4-FFF2-40B4-BE49-F238E27FC236}">
                <a16:creationId xmlns="" xmlns:a16="http://schemas.microsoft.com/office/drawing/2014/main" id="{7F780AB7-2870-4415-8D01-980EEA271D3C}"/>
              </a:ext>
            </a:extLst>
          </p:cNvPr>
          <p:cNvSpPr>
            <a:spLocks/>
          </p:cNvSpPr>
          <p:nvPr/>
        </p:nvSpPr>
        <p:spPr bwMode="auto">
          <a:xfrm rot="5400000" flipV="1">
            <a:off x="1140619" y="2583657"/>
            <a:ext cx="242887" cy="1422400"/>
          </a:xfrm>
          <a:prstGeom prst="leftBrace">
            <a:avLst>
              <a:gd name="adj1" fmla="val 48802"/>
              <a:gd name="adj2" fmla="val 50000"/>
            </a:avLst>
          </a:pr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xmlns="" val="265643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 xmlns:a16="http://schemas.microsoft.com/office/drawing/2014/main" id="{04467608-1A1A-47C9-9D38-B346D2B30BA9}"/>
              </a:ext>
            </a:extLst>
          </p:cNvPr>
          <p:cNvSpPr>
            <a:spLocks noGrp="1"/>
          </p:cNvSpPr>
          <p:nvPr>
            <p:ph type="sldNum" sz="quarter" idx="4294967295"/>
          </p:nvPr>
        </p:nvSpPr>
        <p:spPr>
          <a:xfrm>
            <a:off x="65532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D9E9783-FF4E-45E0-A290-6159EB0DAB60}" type="slidenum">
              <a:rPr lang="en-US" altLang="en-US" smtClean="0">
                <a:latin typeface="Times New Roman" panose="02020603050405020304" pitchFamily="18" charset="0"/>
                <a:cs typeface="Times New Roman" panose="02020603050405020304" pitchFamily="18" charset="0"/>
              </a:rPr>
              <a:pPr algn="l"/>
              <a:t>9</a:t>
            </a:fld>
            <a:endParaRPr lang="en-US" altLang="en-US">
              <a:latin typeface="Times New Roman" panose="02020603050405020304" pitchFamily="18" charset="0"/>
              <a:cs typeface="Times New Roman" panose="02020603050405020304" pitchFamily="18" charset="0"/>
            </a:endParaRPr>
          </a:p>
        </p:txBody>
      </p:sp>
      <p:pic>
        <p:nvPicPr>
          <p:cNvPr id="73731" name="Picture 3">
            <a:extLst>
              <a:ext uri="{FF2B5EF4-FFF2-40B4-BE49-F238E27FC236}">
                <a16:creationId xmlns="" xmlns:a16="http://schemas.microsoft.com/office/drawing/2014/main" id="{4A5EC73C-5FBA-42A2-B2E7-A0EAA97248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1219" t="18378" r="10367" b="30754"/>
          <a:stretch>
            <a:fillRect/>
          </a:stretch>
        </p:blipFill>
        <p:spPr bwMode="auto">
          <a:xfrm>
            <a:off x="0" y="1414020"/>
            <a:ext cx="8840970" cy="3817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3" name="Line 5">
            <a:extLst>
              <a:ext uri="{FF2B5EF4-FFF2-40B4-BE49-F238E27FC236}">
                <a16:creationId xmlns="" xmlns:a16="http://schemas.microsoft.com/office/drawing/2014/main" id="{A88614F5-4FA7-459F-A987-86C99415E38D}"/>
              </a:ext>
            </a:extLst>
          </p:cNvPr>
          <p:cNvSpPr>
            <a:spLocks noChangeShapeType="1"/>
          </p:cNvSpPr>
          <p:nvPr/>
        </p:nvSpPr>
        <p:spPr bwMode="auto">
          <a:xfrm>
            <a:off x="3657600" y="2209800"/>
            <a:ext cx="4267200" cy="990600"/>
          </a:xfrm>
          <a:prstGeom prst="line">
            <a:avLst/>
          </a:prstGeom>
          <a:noFill/>
          <a:ln w="41275">
            <a:solidFill>
              <a:srgbClr val="FF66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308266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164</TotalTime>
  <Words>4808</Words>
  <Application>Microsoft Office PowerPoint</Application>
  <PresentationFormat>On-screen Show (4:3)</PresentationFormat>
  <Paragraphs>630</Paragraphs>
  <Slides>63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Document</vt:lpstr>
      <vt:lpstr>Slide 1</vt:lpstr>
      <vt:lpstr>Discussion Questions:</vt:lpstr>
      <vt:lpstr>Bucharest Water Concession – Lessons Learned</vt:lpstr>
      <vt:lpstr>Comparing Average Household Water Bills: “With Concession” vs. “Without”</vt:lpstr>
      <vt:lpstr>Comparing Water Service Quality: Bucharest vs. Other Romanian Cities</vt:lpstr>
      <vt:lpstr>Performance of the Bucharest Water Concession</vt:lpstr>
      <vt:lpstr>PPP Procurement Results</vt:lpstr>
      <vt:lpstr>Selection of the PPP Winner</vt:lpstr>
      <vt:lpstr>Slide 9</vt:lpstr>
      <vt:lpstr>Slide 10</vt:lpstr>
      <vt:lpstr>Concession Prequalification Criteria</vt:lpstr>
      <vt:lpstr>Concession Contract’s 24 Specific Output Levels of Service (in Romanian…)</vt:lpstr>
      <vt:lpstr>Concession Contract’s 24 Specific Output Levels of Service (in Romanian…)</vt:lpstr>
      <vt:lpstr>Concession Procurement Structure</vt:lpstr>
      <vt:lpstr>Bucharest Municipal Govt. Objectives</vt:lpstr>
      <vt:lpstr>El Pliego vs “Conventional” PPP Procurement</vt:lpstr>
      <vt:lpstr>PPP Procurement Characteristics</vt:lpstr>
      <vt:lpstr>Bucharest, Romania Municipal Water Concession Procurement</vt:lpstr>
      <vt:lpstr>DC Roads PPP Case: Lessons Learned</vt:lpstr>
      <vt:lpstr>VMS &amp; Growth of PPPs for Road &amp; Transport Asset Maintenance Market</vt:lpstr>
      <vt:lpstr>How VMS Controls Costs:</vt:lpstr>
      <vt:lpstr>PPP Contract Results</vt:lpstr>
      <vt:lpstr>Slide 23</vt:lpstr>
      <vt:lpstr>Slide 24</vt:lpstr>
      <vt:lpstr>Slide 25</vt:lpstr>
      <vt:lpstr>Slide 26</vt:lpstr>
      <vt:lpstr>Slide 27</vt:lpstr>
      <vt:lpstr>Slide 28</vt:lpstr>
      <vt:lpstr>Slide 29</vt:lpstr>
      <vt:lpstr>Slide 30</vt:lpstr>
      <vt:lpstr>Performance-Based Roadway Asset Preservation Contract</vt:lpstr>
      <vt:lpstr>PPP Contract Tendering:</vt:lpstr>
      <vt:lpstr>PPP Initiative</vt:lpstr>
      <vt:lpstr>District of Columbia</vt:lpstr>
      <vt:lpstr>Road Roughness (IRI = International Roughness Index) Effects on Vehicle Operating Costs</vt:lpstr>
      <vt:lpstr>Problems facing DC’s Roads</vt:lpstr>
      <vt:lpstr>PPP Output Performance Standards Example:  Washington, DC’s Federal Highway System Asset Maintenance PPP</vt:lpstr>
      <vt:lpstr>Slide 38</vt:lpstr>
      <vt:lpstr>Facilities Management Contract Performance Standards</vt:lpstr>
      <vt:lpstr>Facilities Management Contracts: Standardized Output Requirements</vt:lpstr>
      <vt:lpstr>A Good PPP Output Specification must: </vt:lpstr>
      <vt:lpstr>PPP Output Specifications</vt:lpstr>
      <vt:lpstr>Output-Based Perf. Indicators for PPPs</vt:lpstr>
      <vt:lpstr>Developing the PPP’s Output Specifications</vt:lpstr>
      <vt:lpstr>PPP Risk Identification/Allocation Matrix</vt:lpstr>
      <vt:lpstr>PPP Risk Identification/Allocation Matrix</vt:lpstr>
      <vt:lpstr>PPP Risk Identification/Allocation Matrix</vt:lpstr>
      <vt:lpstr>PPP Risk Identification/Allocation Matrix</vt:lpstr>
      <vt:lpstr>PPP Risk Analysis &amp; Structuring</vt:lpstr>
      <vt:lpstr>Slide 50</vt:lpstr>
      <vt:lpstr>Slide 51</vt:lpstr>
      <vt:lpstr>Slide 52</vt:lpstr>
      <vt:lpstr>Slide 53</vt:lpstr>
      <vt:lpstr>Slide 54</vt:lpstr>
      <vt:lpstr>Slide 55</vt:lpstr>
      <vt:lpstr>Slide 56</vt:lpstr>
      <vt:lpstr>Slide 57</vt:lpstr>
      <vt:lpstr>Waste Recycling PPP Case Example:  Berat, Albania</vt:lpstr>
      <vt:lpstr>Waste Recycling PPPs: Key Challenges</vt:lpstr>
      <vt:lpstr>Waste Recycling &amp; Processing PPPs</vt:lpstr>
      <vt:lpstr>PPPs in Waste Recycling &amp; Processing</vt:lpstr>
      <vt:lpstr>PPP Feasibility Study Analysis Case Study: Solid Waste Recycling - Berat, Albania</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22</cp:revision>
  <dcterms:created xsi:type="dcterms:W3CDTF">2019-03-20T09:03:13Z</dcterms:created>
  <dcterms:modified xsi:type="dcterms:W3CDTF">2020-08-10T13:39:42Z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1958735</vt:lpwstr>
  </property>
  <property fmtid="{D5CDD505-2E9C-101B-9397-08002B2CF9AE}" name="NXPowerLiteSettings" pid="3">
    <vt:lpwstr>C7000400038000</vt:lpwstr>
  </property>
  <property fmtid="{D5CDD505-2E9C-101B-9397-08002B2CF9AE}" name="NXPowerLiteVersion" pid="4">
    <vt:lpwstr>S9.0.1</vt:lpwstr>
  </property>
</Properties>
</file>