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handoutMasterIdLst>
    <p:handoutMasterId r:id="rId30"/>
  </p:handoutMasterIdLst>
  <p:sldIdLst>
    <p:sldId id="1604" r:id="rId2"/>
    <p:sldId id="1579" r:id="rId3"/>
    <p:sldId id="1580" r:id="rId4"/>
    <p:sldId id="1581" r:id="rId5"/>
    <p:sldId id="1582" r:id="rId6"/>
    <p:sldId id="1583" r:id="rId7"/>
    <p:sldId id="1584" r:id="rId8"/>
    <p:sldId id="1585" r:id="rId9"/>
    <p:sldId id="1586" r:id="rId10"/>
    <p:sldId id="1587" r:id="rId11"/>
    <p:sldId id="1588" r:id="rId12"/>
    <p:sldId id="1589" r:id="rId13"/>
    <p:sldId id="1590" r:id="rId14"/>
    <p:sldId id="1591" r:id="rId15"/>
    <p:sldId id="1592" r:id="rId16"/>
    <p:sldId id="1593" r:id="rId17"/>
    <p:sldId id="1594" r:id="rId18"/>
    <p:sldId id="1595" r:id="rId19"/>
    <p:sldId id="1596" r:id="rId20"/>
    <p:sldId id="1597" r:id="rId21"/>
    <p:sldId id="1598" r:id="rId22"/>
    <p:sldId id="1599" r:id="rId23"/>
    <p:sldId id="1600" r:id="rId24"/>
    <p:sldId id="1601" r:id="rId25"/>
    <p:sldId id="1602" r:id="rId26"/>
    <p:sldId id="1603" r:id="rId27"/>
    <p:sldId id="25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15A9B"/>
    <a:srgbClr val="00A14A"/>
    <a:srgbClr val="00BD58"/>
    <a:srgbClr val="59595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9"/>
    <p:restoredTop sz="91957" autoAdjust="0"/>
  </p:normalViewPr>
  <p:slideViewPr>
    <p:cSldViewPr snapToGrid="0" snapToObjects="1">
      <p:cViewPr varScale="1">
        <p:scale>
          <a:sx n="67" d="100"/>
          <a:sy n="67" d="100"/>
        </p:scale>
        <p:origin x="-136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1" d="100"/>
          <a:sy n="71" d="100"/>
        </p:scale>
        <p:origin x="2178"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Edward%20White\Documents\7-PROJECTS\UKRAINE%20P3DP%20-%20Aug.%202013\2014%20Training\Training%20Materials\3.4%20-%20PPP%20Financial%20Analysis%20Exercise%20Model%20-%20Part%201.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Ned\Documents\7-PROJECTS\TANZANIA%20PPP%20WB%20-%20Nov.%202014\1-INTERMED%20PPP%20Training%20-%202018\1-VIDEO%20Taping%20-%20Feb.%202019\PPP%20Structuring,%20Feb.%204-8,%202019\3.6-3.8%20-%20PPP%20Recycling%20Financial%20Model%20(NW).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sz="1600" b="1" i="0" u="sng" strike="noStrike" baseline="0">
                <a:solidFill>
                  <a:srgbClr val="000000"/>
                </a:solidFill>
                <a:latin typeface="Arial"/>
                <a:ea typeface="Arial"/>
                <a:cs typeface="Arial"/>
              </a:defRPr>
            </a:pPr>
            <a:r>
              <a:rPr lang="en-US" sz="1600"/>
              <a:t>Gotham</a:t>
            </a:r>
            <a:r>
              <a:rPr lang="en-US" sz="1600" baseline="0"/>
              <a:t> City Recycling PPP</a:t>
            </a:r>
            <a:r>
              <a:rPr lang="en-US" sz="1600"/>
              <a:t>: Private Investor's Net Cash Flows</a:t>
            </a:r>
          </a:p>
        </c:rich>
      </c:tx>
      <c:layout>
        <c:manualLayout>
          <c:xMode val="edge"/>
          <c:yMode val="edge"/>
          <c:x val="0.18341341303629008"/>
          <c:y val="3.2178217821782214E-2"/>
        </c:manualLayout>
      </c:layout>
      <c:spPr>
        <a:noFill/>
        <a:ln w="25400">
          <a:noFill/>
        </a:ln>
      </c:spPr>
    </c:title>
    <c:plotArea>
      <c:layout>
        <c:manualLayout>
          <c:layoutTarget val="inner"/>
          <c:xMode val="edge"/>
          <c:yMode val="edge"/>
          <c:x val="0.173843970924247"/>
          <c:y val="0.12376237623762402"/>
          <c:w val="0.80382900317266504"/>
          <c:h val="0.75000000000000111"/>
        </c:manualLayout>
      </c:layout>
      <c:barChart>
        <c:barDir val="col"/>
        <c:grouping val="clustered"/>
        <c:ser>
          <c:idx val="0"/>
          <c:order val="0"/>
          <c:spPr>
            <a:solidFill>
              <a:srgbClr val="000000"/>
            </a:solidFill>
            <a:ln w="12700">
              <a:solidFill>
                <a:srgbClr val="000000"/>
              </a:solidFill>
              <a:prstDash val="solid"/>
            </a:ln>
          </c:spPr>
          <c:dPt>
            <c:idx val="0"/>
            <c:spPr>
              <a:solidFill>
                <a:srgbClr val="FF0000"/>
              </a:solidFill>
              <a:ln w="12700">
                <a:solidFill>
                  <a:srgbClr val="000000"/>
                </a:solidFill>
                <a:prstDash val="solid"/>
              </a:ln>
            </c:spPr>
            <c:extLst xmlns:c16r2="http://schemas.microsoft.com/office/drawing/2015/06/chart">
              <c:ext xmlns:c16="http://schemas.microsoft.com/office/drawing/2014/chart" uri="{C3380CC4-5D6E-409C-BE32-E72D297353CC}">
                <c16:uniqueId val="{00000000-89D1-46BE-AE59-371490B518AF}"/>
              </c:ext>
            </c:extLst>
          </c:dPt>
          <c:val>
            <c:numRef>
              <c:f>'6-Cash Flow'!$F$13:$P$13</c:f>
              <c:numCache>
                <c:formatCode>"$"#,##0_);[Red]\("$"#,##0\)</c:formatCode>
                <c:ptCount val="11"/>
                <c:pt idx="0">
                  <c:v>-912000</c:v>
                </c:pt>
                <c:pt idx="1">
                  <c:v>81180.757640063908</c:v>
                </c:pt>
                <c:pt idx="2">
                  <c:v>181734.90048938469</c:v>
                </c:pt>
                <c:pt idx="3">
                  <c:v>288463.91552911722</c:v>
                </c:pt>
                <c:pt idx="4">
                  <c:v>401615.88489395921</c:v>
                </c:pt>
                <c:pt idx="5">
                  <c:v>521443.68973900989</c:v>
                </c:pt>
                <c:pt idx="6">
                  <c:v>821067.84599607554</c:v>
                </c:pt>
                <c:pt idx="7">
                  <c:v>814789.94393752946</c:v>
                </c:pt>
                <c:pt idx="8">
                  <c:v>806218.13377732341</c:v>
                </c:pt>
                <c:pt idx="9">
                  <c:v>795126.47241109132</c:v>
                </c:pt>
                <c:pt idx="10">
                  <c:v>781270.89644096815</c:v>
                </c:pt>
              </c:numCache>
            </c:numRef>
          </c:val>
          <c:extLst xmlns:c16r2="http://schemas.microsoft.com/office/drawing/2015/06/chart">
            <c:ext xmlns:c16="http://schemas.microsoft.com/office/drawing/2014/chart" uri="{C3380CC4-5D6E-409C-BE32-E72D297353CC}">
              <c16:uniqueId val="{00000001-89D1-46BE-AE59-371490B518AF}"/>
            </c:ext>
          </c:extLst>
        </c:ser>
        <c:dLbls/>
        <c:axId val="104286080"/>
        <c:axId val="121918976"/>
      </c:barChart>
      <c:catAx>
        <c:axId val="104286080"/>
        <c:scaling>
          <c:orientation val="minMax"/>
        </c:scaling>
        <c:axPos val="b"/>
        <c:title>
          <c:tx>
            <c:rich>
              <a:bodyPr/>
              <a:lstStyle/>
              <a:p>
                <a:pPr>
                  <a:defRPr sz="1025" b="1" i="0" u="none" strike="noStrike" baseline="0">
                    <a:solidFill>
                      <a:srgbClr val="000000"/>
                    </a:solidFill>
                    <a:latin typeface="Arial"/>
                    <a:ea typeface="Arial"/>
                    <a:cs typeface="Arial"/>
                  </a:defRPr>
                </a:pPr>
                <a:r>
                  <a:rPr lang="en-US"/>
                  <a:t>Project Year</a:t>
                </a:r>
              </a:p>
            </c:rich>
          </c:tx>
          <c:layout>
            <c:manualLayout>
              <c:xMode val="edge"/>
              <c:yMode val="edge"/>
              <c:x val="0.50398807804526791"/>
              <c:y val="0.90346534653465294"/>
            </c:manualLayout>
          </c:layout>
          <c:spPr>
            <a:noFill/>
            <a:ln w="25400">
              <a:noFill/>
            </a:ln>
          </c:spPr>
        </c:title>
        <c:numFmt formatCode="General" sourceLinked="1"/>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n-US"/>
          </a:p>
        </c:txPr>
        <c:crossAx val="121918976"/>
        <c:crosses val="autoZero"/>
        <c:auto val="1"/>
        <c:lblAlgn val="ctr"/>
        <c:lblOffset val="100"/>
        <c:tickLblSkip val="1"/>
        <c:tickMarkSkip val="1"/>
      </c:catAx>
      <c:valAx>
        <c:axId val="121918976"/>
        <c:scaling>
          <c:orientation val="minMax"/>
        </c:scaling>
        <c:axPos val="l"/>
        <c:majorGridlines>
          <c:spPr>
            <a:ln w="3175">
              <a:solidFill>
                <a:srgbClr val="000000"/>
              </a:solidFill>
              <a:prstDash val="solid"/>
            </a:ln>
          </c:spPr>
        </c:majorGridlines>
        <c:numFmt formatCode="&quot;$&quot;#,##0_);[Red]\(&quot;$&quot;#,##0\)" sourceLinked="1"/>
        <c:tickLblPos val="nextTo"/>
        <c:spPr>
          <a:ln w="3175">
            <a:solidFill>
              <a:srgbClr val="000000"/>
            </a:solidFill>
            <a:prstDash val="solid"/>
          </a:ln>
        </c:spPr>
        <c:txPr>
          <a:bodyPr rot="0" vert="horz"/>
          <a:lstStyle/>
          <a:p>
            <a:pPr>
              <a:defRPr sz="1400" b="0" i="0" u="none" strike="noStrike" baseline="0">
                <a:solidFill>
                  <a:srgbClr val="000000"/>
                </a:solidFill>
                <a:latin typeface="Arial"/>
                <a:ea typeface="Arial"/>
                <a:cs typeface="Arial"/>
              </a:defRPr>
            </a:pPr>
            <a:endParaRPr lang="en-US"/>
          </a:p>
        </c:txPr>
        <c:crossAx val="104286080"/>
        <c:crosses val="autoZero"/>
        <c:crossBetween val="between"/>
      </c:valAx>
      <c:spPr>
        <a:solidFill>
          <a:srgbClr val="FFFFFF"/>
        </a:solidFill>
        <a:ln w="12700">
          <a:solidFill>
            <a:srgbClr val="808080"/>
          </a:solidFill>
          <a:prstDash val="solid"/>
        </a:ln>
      </c:spPr>
    </c:plotArea>
    <c:plotVisOnly val="1"/>
    <c:dispBlanksAs val="gap"/>
  </c:chart>
  <c:spPr>
    <a:solidFill>
      <a:srgbClr val="CCFFCC"/>
    </a:solidFill>
    <a:ln w="3175">
      <a:solidFill>
        <a:srgbClr val="000000"/>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2800" b="1" i="0" u="none" strike="noStrike" kern="1200" spc="0" baseline="0">
                <a:solidFill>
                  <a:srgbClr val="FF0000"/>
                </a:solidFill>
                <a:latin typeface="+mn-lt"/>
                <a:ea typeface="+mn-ea"/>
                <a:cs typeface="+mn-cs"/>
              </a:defRPr>
            </a:pPr>
            <a:r>
              <a:rPr lang="en-US" sz="2800" b="1">
                <a:solidFill>
                  <a:srgbClr val="FF0000"/>
                </a:solidFill>
              </a:rPr>
              <a:t>Gotham</a:t>
            </a:r>
            <a:r>
              <a:rPr lang="en-US" sz="2800" b="1" baseline="0">
                <a:solidFill>
                  <a:srgbClr val="FF0000"/>
                </a:solidFill>
              </a:rPr>
              <a:t> City Recycling PPP Bids</a:t>
            </a:r>
            <a:endParaRPr lang="en-US" sz="2800" b="1">
              <a:solidFill>
                <a:srgbClr val="FF0000"/>
              </a:solidFill>
            </a:endParaRPr>
          </a:p>
        </c:rich>
      </c:tx>
      <c:layout/>
      <c:spPr>
        <a:noFill/>
        <a:ln>
          <a:noFill/>
        </a:ln>
        <a:effectLst/>
      </c:spPr>
    </c:title>
    <c:plotArea>
      <c:layout>
        <c:manualLayout>
          <c:layoutTarget val="inner"/>
          <c:xMode val="edge"/>
          <c:yMode val="edge"/>
          <c:x val="0.13615048118985101"/>
          <c:y val="0.17169164882227003"/>
          <c:w val="0.51546864648038304"/>
          <c:h val="0.72895816823753601"/>
        </c:manualLayout>
      </c:layout>
      <c:lineChart>
        <c:grouping val="standard"/>
        <c:ser>
          <c:idx val="0"/>
          <c:order val="0"/>
          <c:tx>
            <c:strRef>
              <c:f>Sheet1!$G$6</c:f>
              <c:strCache>
                <c:ptCount val="1"/>
                <c:pt idx="0">
                  <c:v>#1 - Roma Recyling Inc. ("RRI")</c:v>
                </c:pt>
              </c:strCache>
            </c:strRef>
          </c:tx>
          <c:spPr>
            <a:ln w="28575" cap="rnd">
              <a:solidFill>
                <a:srgbClr val="0070C0"/>
              </a:solidFill>
              <a:round/>
            </a:ln>
            <a:effectLst/>
          </c:spPr>
          <c:marker>
            <c:symbol val="none"/>
          </c:marker>
          <c:val>
            <c:numRef>
              <c:f>Sheet1!$H$6:$Q$6</c:f>
              <c:numCache>
                <c:formatCode>"$"#,##0</c:formatCode>
                <c:ptCount val="10"/>
                <c:pt idx="0">
                  <c:v>180000</c:v>
                </c:pt>
                <c:pt idx="1">
                  <c:v>180000</c:v>
                </c:pt>
                <c:pt idx="2">
                  <c:v>180000</c:v>
                </c:pt>
                <c:pt idx="3">
                  <c:v>180000</c:v>
                </c:pt>
                <c:pt idx="4">
                  <c:v>180000</c:v>
                </c:pt>
                <c:pt idx="5">
                  <c:v>180000</c:v>
                </c:pt>
                <c:pt idx="6">
                  <c:v>180000</c:v>
                </c:pt>
                <c:pt idx="7">
                  <c:v>180000</c:v>
                </c:pt>
                <c:pt idx="8">
                  <c:v>180000</c:v>
                </c:pt>
                <c:pt idx="9">
                  <c:v>180000</c:v>
                </c:pt>
              </c:numCache>
            </c:numRef>
          </c:val>
          <c:extLst xmlns:c16r2="http://schemas.microsoft.com/office/drawing/2015/06/chart">
            <c:ext xmlns:c16="http://schemas.microsoft.com/office/drawing/2014/chart" uri="{C3380CC4-5D6E-409C-BE32-E72D297353CC}">
              <c16:uniqueId val="{00000000-37E1-42FD-9535-1FDCA77657EF}"/>
            </c:ext>
          </c:extLst>
        </c:ser>
        <c:ser>
          <c:idx val="1"/>
          <c:order val="1"/>
          <c:tx>
            <c:strRef>
              <c:f>Sheet1!$G$7</c:f>
              <c:strCache>
                <c:ptCount val="1"/>
                <c:pt idx="0">
                  <c:v>#2 - Poa Kachizi Pickers, Inc. ("PKPI")</c:v>
                </c:pt>
              </c:strCache>
            </c:strRef>
          </c:tx>
          <c:spPr>
            <a:ln w="28575" cap="rnd">
              <a:solidFill>
                <a:srgbClr val="FF0000"/>
              </a:solidFill>
              <a:round/>
            </a:ln>
            <a:effectLst/>
          </c:spPr>
          <c:marker>
            <c:symbol val="none"/>
          </c:marker>
          <c:val>
            <c:numRef>
              <c:f>Sheet1!$H$7:$Q$7</c:f>
              <c:numCache>
                <c:formatCode>"$"#,##0</c:formatCode>
                <c:ptCount val="10"/>
                <c:pt idx="0">
                  <c:v>150000</c:v>
                </c:pt>
                <c:pt idx="1">
                  <c:v>150000</c:v>
                </c:pt>
                <c:pt idx="2">
                  <c:v>150000</c:v>
                </c:pt>
                <c:pt idx="3">
                  <c:v>150000</c:v>
                </c:pt>
                <c:pt idx="4">
                  <c:v>150000</c:v>
                </c:pt>
                <c:pt idx="5">
                  <c:v>150000</c:v>
                </c:pt>
                <c:pt idx="6">
                  <c:v>150000</c:v>
                </c:pt>
                <c:pt idx="7">
                  <c:v>150000</c:v>
                </c:pt>
                <c:pt idx="8">
                  <c:v>150000</c:v>
                </c:pt>
                <c:pt idx="9">
                  <c:v>150000</c:v>
                </c:pt>
              </c:numCache>
            </c:numRef>
          </c:val>
          <c:extLst xmlns:c16r2="http://schemas.microsoft.com/office/drawing/2015/06/chart">
            <c:ext xmlns:c16="http://schemas.microsoft.com/office/drawing/2014/chart" uri="{C3380CC4-5D6E-409C-BE32-E72D297353CC}">
              <c16:uniqueId val="{00000001-37E1-42FD-9535-1FDCA77657EF}"/>
            </c:ext>
          </c:extLst>
        </c:ser>
        <c:ser>
          <c:idx val="2"/>
          <c:order val="2"/>
          <c:tx>
            <c:strRef>
              <c:f>Sheet1!$G$8</c:f>
              <c:strCache>
                <c:ptCount val="1"/>
                <c:pt idx="0">
                  <c:v>#3 - Enviro-Tech, Inc. ("ETI")</c:v>
                </c:pt>
              </c:strCache>
            </c:strRef>
          </c:tx>
          <c:spPr>
            <a:ln w="28575" cap="rnd">
              <a:solidFill>
                <a:srgbClr val="92D050"/>
              </a:solidFill>
              <a:round/>
            </a:ln>
            <a:effectLst/>
          </c:spPr>
          <c:marker>
            <c:symbol val="none"/>
          </c:marker>
          <c:val>
            <c:numRef>
              <c:f>Sheet1!$H$8:$Q$8</c:f>
              <c:numCache>
                <c:formatCode>"$"#,##0</c:formatCode>
                <c:ptCount val="10"/>
                <c:pt idx="0">
                  <c:v>160000</c:v>
                </c:pt>
                <c:pt idx="1">
                  <c:v>160000</c:v>
                </c:pt>
                <c:pt idx="2">
                  <c:v>160000</c:v>
                </c:pt>
                <c:pt idx="3">
                  <c:v>160000</c:v>
                </c:pt>
                <c:pt idx="4">
                  <c:v>160000</c:v>
                </c:pt>
                <c:pt idx="5">
                  <c:v>135000</c:v>
                </c:pt>
                <c:pt idx="6">
                  <c:v>135000</c:v>
                </c:pt>
                <c:pt idx="7">
                  <c:v>135000</c:v>
                </c:pt>
                <c:pt idx="8">
                  <c:v>135000</c:v>
                </c:pt>
                <c:pt idx="9">
                  <c:v>135000</c:v>
                </c:pt>
              </c:numCache>
            </c:numRef>
          </c:val>
          <c:extLst xmlns:c16r2="http://schemas.microsoft.com/office/drawing/2015/06/chart">
            <c:ext xmlns:c16="http://schemas.microsoft.com/office/drawing/2014/chart" uri="{C3380CC4-5D6E-409C-BE32-E72D297353CC}">
              <c16:uniqueId val="{00000002-37E1-42FD-9535-1FDCA77657EF}"/>
            </c:ext>
          </c:extLst>
        </c:ser>
        <c:ser>
          <c:idx val="3"/>
          <c:order val="3"/>
          <c:tx>
            <c:strRef>
              <c:f>Sheet1!$G$9</c:f>
              <c:strCache>
                <c:ptCount val="1"/>
                <c:pt idx="0">
                  <c:v>#4 - Garbage-In, Garbage-Out ("GIGO")</c:v>
                </c:pt>
              </c:strCache>
            </c:strRef>
          </c:tx>
          <c:spPr>
            <a:ln w="28575" cap="rnd">
              <a:solidFill>
                <a:srgbClr val="FFC000"/>
              </a:solidFill>
              <a:round/>
            </a:ln>
            <a:effectLst/>
          </c:spPr>
          <c:marker>
            <c:symbol val="none"/>
          </c:marker>
          <c:val>
            <c:numRef>
              <c:f>Sheet1!$H$9:$Q$9</c:f>
              <c:numCache>
                <c:formatCode>"$"#,##0</c:formatCode>
                <c:ptCount val="10"/>
                <c:pt idx="0">
                  <c:v>175000</c:v>
                </c:pt>
                <c:pt idx="1">
                  <c:v>175000</c:v>
                </c:pt>
                <c:pt idx="2">
                  <c:v>175000</c:v>
                </c:pt>
                <c:pt idx="3">
                  <c:v>175000</c:v>
                </c:pt>
                <c:pt idx="4">
                  <c:v>175000</c:v>
                </c:pt>
                <c:pt idx="5">
                  <c:v>175000</c:v>
                </c:pt>
                <c:pt idx="6">
                  <c:v>175000</c:v>
                </c:pt>
                <c:pt idx="7">
                  <c:v>175000</c:v>
                </c:pt>
                <c:pt idx="8">
                  <c:v>175000</c:v>
                </c:pt>
                <c:pt idx="9">
                  <c:v>175000</c:v>
                </c:pt>
              </c:numCache>
            </c:numRef>
          </c:val>
          <c:extLst xmlns:c16r2="http://schemas.microsoft.com/office/drawing/2015/06/chart">
            <c:ext xmlns:c16="http://schemas.microsoft.com/office/drawing/2014/chart" uri="{C3380CC4-5D6E-409C-BE32-E72D297353CC}">
              <c16:uniqueId val="{00000003-37E1-42FD-9535-1FDCA77657EF}"/>
            </c:ext>
          </c:extLst>
        </c:ser>
        <c:dLbls/>
        <c:marker val="1"/>
        <c:axId val="143818112"/>
        <c:axId val="146883328"/>
      </c:lineChart>
      <c:catAx>
        <c:axId val="143818112"/>
        <c:scaling>
          <c:orientation val="minMax"/>
        </c:scaling>
        <c:axPos val="b"/>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6883328"/>
        <c:crosses val="autoZero"/>
        <c:auto val="1"/>
        <c:lblAlgn val="ctr"/>
        <c:lblOffset val="100"/>
      </c:catAx>
      <c:valAx>
        <c:axId val="146883328"/>
        <c:scaling>
          <c:orientation val="minMax"/>
          <c:min val="100000"/>
        </c:scaling>
        <c:axPos val="l"/>
        <c:majorGridlines>
          <c:spPr>
            <a:ln w="9525" cap="flat" cmpd="sng" algn="ctr">
              <a:solidFill>
                <a:schemeClr val="tx1">
                  <a:lumMod val="15000"/>
                  <a:lumOff val="85000"/>
                </a:schemeClr>
              </a:solidFill>
              <a:round/>
            </a:ln>
            <a:effectLst/>
          </c:spPr>
        </c:majorGridlines>
        <c:numFmt formatCode="&quot;$&quot;#,##0"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3818112"/>
        <c:crosses val="autoZero"/>
        <c:crossBetween val="between"/>
      </c:valAx>
      <c:spPr>
        <a:solidFill>
          <a:schemeClr val="bg1"/>
        </a:solidFill>
        <a:ln>
          <a:noFill/>
        </a:ln>
        <a:effectLst/>
      </c:spPr>
    </c:plotArea>
    <c:legend>
      <c:legendPos val="r"/>
      <c:layout>
        <c:manualLayout>
          <c:xMode val="edge"/>
          <c:yMode val="edge"/>
          <c:x val="0.68197713684565597"/>
          <c:y val="0.31817767961017707"/>
          <c:w val="0.30578420940625706"/>
          <c:h val="0.57387984960124105"/>
        </c:manualLayout>
      </c:layout>
      <c:spPr>
        <a:solidFill>
          <a:schemeClr val="bg1"/>
        </a:solid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rgbClr val="CCFFCC"/>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8D26355-C4AA-48FF-92A3-076447D3F2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09CC8774-4E90-4A02-B63A-BEF325FF3D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2AE2EE-FB5E-49D6-9873-E6E6D53260E9}" type="datetimeFigureOut">
              <a:rPr lang="en-US" smtClean="0"/>
              <a:pPr/>
              <a:t>8/10/2020</a:t>
            </a:fld>
            <a:endParaRPr lang="en-US"/>
          </a:p>
        </p:txBody>
      </p:sp>
      <p:sp>
        <p:nvSpPr>
          <p:cNvPr id="4" name="Footer Placeholder 3">
            <a:extLst>
              <a:ext uri="{FF2B5EF4-FFF2-40B4-BE49-F238E27FC236}">
                <a16:creationId xmlns="" xmlns:a16="http://schemas.microsoft.com/office/drawing/2014/main" id="{719A5A2D-D5E9-47FA-8CE5-C0CB349ECA0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37728B4E-0D9C-4CAF-9AB1-9DE31AA19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CF51DB-4274-484D-80A6-787D6188C3B8}" type="slidenum">
              <a:rPr lang="en-US" smtClean="0"/>
              <a:pPr/>
              <a:t>‹#›</a:t>
            </a:fld>
            <a:endParaRPr lang="en-US"/>
          </a:p>
        </p:txBody>
      </p:sp>
    </p:spTree>
    <p:extLst>
      <p:ext uri="{BB962C8B-B14F-4D97-AF65-F5344CB8AC3E}">
        <p14:creationId xmlns:p14="http://schemas.microsoft.com/office/powerpoint/2010/main" xmlns="" val="4082327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91717-FDD4-4C45-BBDE-734DCDDECC09}" type="datetimeFigureOut">
              <a:rPr lang="en-US" smtClean="0"/>
              <a:pPr/>
              <a:t>8/10/2020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626324-67DF-4549-BE40-C46612E54279}" type="slidenum">
              <a:rPr lang="en-US" smtClean="0"/>
              <a:pPr/>
              <a:t>‹#›</a:t>
            </a:fld>
            <a:endParaRPr lang="en-US"/>
          </a:p>
        </p:txBody>
      </p:sp>
    </p:spTree>
    <p:extLst>
      <p:ext uri="{BB962C8B-B14F-4D97-AF65-F5344CB8AC3E}">
        <p14:creationId xmlns:p14="http://schemas.microsoft.com/office/powerpoint/2010/main" xmlns="" val="1260596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 xmlns:a16="http://schemas.microsoft.com/office/drawing/2014/main" id="{6546264E-171C-407D-AD4F-DD25C2177ADD}"/>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fld id="{A9905DF4-F43E-409D-B5B1-5D6F55EDDA38}" type="slidenum">
              <a:rPr lang="en-US" altLang="en-US" sz="1200">
                <a:latin typeface="Times New Roman" panose="02020603050405020304" pitchFamily="18" charset="0"/>
              </a:rPr>
              <a:pPr eaLnBrk="1" hangingPunct="1"/>
              <a:t>3</a:t>
            </a:fld>
            <a:endParaRPr lang="en-US" altLang="en-US" sz="1200">
              <a:latin typeface="Times New Roman" panose="02020603050405020304" pitchFamily="18" charset="0"/>
            </a:endParaRPr>
          </a:p>
        </p:txBody>
      </p:sp>
      <p:sp>
        <p:nvSpPr>
          <p:cNvPr id="20483" name="Rectangle 2">
            <a:extLst>
              <a:ext uri="{FF2B5EF4-FFF2-40B4-BE49-F238E27FC236}">
                <a16:creationId xmlns="" xmlns:a16="http://schemas.microsoft.com/office/drawing/2014/main" id="{5C481ADB-90E3-432B-8D16-67A71A2CE9EC}"/>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488" tIns="44450" rIns="90488" bIns="44450"/>
          <a:lstStyle/>
          <a:p>
            <a:endParaRPr lang="en-US" altLang="en-US"/>
          </a:p>
        </p:txBody>
      </p:sp>
      <p:sp>
        <p:nvSpPr>
          <p:cNvPr id="20484" name="Rectangle 3">
            <a:extLst>
              <a:ext uri="{FF2B5EF4-FFF2-40B4-BE49-F238E27FC236}">
                <a16:creationId xmlns="" xmlns:a16="http://schemas.microsoft.com/office/drawing/2014/main" id="{C64F6B3A-8430-41D0-83C7-70FEB4C28333}"/>
              </a:ext>
            </a:extLst>
          </p:cNvPr>
          <p:cNvSpPr>
            <a:spLocks noGrp="1" noRot="1" noChangeAspect="1" noChangeArrowheads="1" noTextEdit="1"/>
          </p:cNvSpPr>
          <p:nvPr>
            <p:ph type="sldImg"/>
          </p:nvPr>
        </p:nvSpPr>
        <p:spPr>
          <a:xfrm>
            <a:off x="1362075" y="638175"/>
            <a:ext cx="4194175" cy="3146425"/>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26324-67DF-4549-BE40-C46612E54279}" type="slidenum">
              <a:rPr lang="en-US" smtClean="0"/>
              <a:pPr/>
              <a:t>27</a:t>
            </a:fld>
            <a:endParaRPr lang="en-US"/>
          </a:p>
        </p:txBody>
      </p:sp>
    </p:spTree>
    <p:extLst>
      <p:ext uri="{BB962C8B-B14F-4D97-AF65-F5344CB8AC3E}">
        <p14:creationId xmlns:p14="http://schemas.microsoft.com/office/powerpoint/2010/main" xmlns="" val="362575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255952" cy="365125"/>
          </a:xfrm>
        </p:spPr>
        <p:txBody>
          <a:bodyPr/>
          <a:lstStyle/>
          <a:p>
            <a:fld id="{C764DE79-268F-4C1A-8933-263129D2AF90}"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a:extLst>
              <a:ext uri="{FF2B5EF4-FFF2-40B4-BE49-F238E27FC236}">
                <a16:creationId xmlns="" xmlns:a16="http://schemas.microsoft.com/office/drawing/2014/main" id="{6970EBDA-3591-4FD3-BE5A-4F3D3AB0153A}"/>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515350" y="6085842"/>
            <a:ext cx="436623" cy="690878"/>
          </a:xfrm>
          <a:prstGeom prst="rect">
            <a:avLst/>
          </a:prstGeom>
        </p:spPr>
      </p:pic>
    </p:spTree>
    <p:extLst>
      <p:ext uri="{BB962C8B-B14F-4D97-AF65-F5344CB8AC3E}">
        <p14:creationId xmlns:p14="http://schemas.microsoft.com/office/powerpoint/2010/main" xmlns="" val="170940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pic>
        <p:nvPicPr>
          <p:cNvPr id="7" name="Picture 6">
            <a:extLst>
              <a:ext uri="{FF2B5EF4-FFF2-40B4-BE49-F238E27FC236}">
                <a16:creationId xmlns="" xmlns:a16="http://schemas.microsoft.com/office/drawing/2014/main" id="{F6DC3DF7-1335-4AE6-94C5-FC9A68CB27E5}"/>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8" name="Slide Number Placeholder 3">
            <a:extLst>
              <a:ext uri="{FF2B5EF4-FFF2-40B4-BE49-F238E27FC236}">
                <a16:creationId xmlns="" xmlns:a16="http://schemas.microsoft.com/office/drawing/2014/main" id="{464ED26D-A620-45E6-B58A-626824C93D8A}"/>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2658351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pic>
        <p:nvPicPr>
          <p:cNvPr id="7" name="Picture 6">
            <a:extLst>
              <a:ext uri="{FF2B5EF4-FFF2-40B4-BE49-F238E27FC236}">
                <a16:creationId xmlns="" xmlns:a16="http://schemas.microsoft.com/office/drawing/2014/main" id="{D0293479-62C3-478D-B90D-2167514A0E00}"/>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8" name="Slide Number Placeholder 3">
            <a:extLst>
              <a:ext uri="{FF2B5EF4-FFF2-40B4-BE49-F238E27FC236}">
                <a16:creationId xmlns="" xmlns:a16="http://schemas.microsoft.com/office/drawing/2014/main" id="{E6F59426-501A-4875-B573-0816376A7BDD}"/>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2188136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1" y="0"/>
            <a:ext cx="9143999" cy="60350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2" name="Title 1"/>
          <p:cNvSpPr>
            <a:spLocks noGrp="1"/>
          </p:cNvSpPr>
          <p:nvPr>
            <p:ph type="title"/>
          </p:nvPr>
        </p:nvSpPr>
        <p:spPr>
          <a:xfrm>
            <a:off x="628651" y="2566459"/>
            <a:ext cx="5193030" cy="1325563"/>
          </a:xfrm>
        </p:spPr>
        <p:txBody>
          <a:bodyPr/>
          <a:lstStyle/>
          <a:p>
            <a:r>
              <a:rPr lang="en-GB"/>
              <a:t>Click to edit Master title style</a:t>
            </a: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8" name="Slide Number Placeholder 3"/>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xmlns="" val="0"/>
              </a:ext>
            </a:extLst>
          </a:blip>
          <a:srcRect l="27111" t="18164" r="26257" b="15845"/>
          <a:stretch/>
        </p:blipFill>
        <p:spPr>
          <a:xfrm>
            <a:off x="7483960" y="376344"/>
            <a:ext cx="1006543" cy="1342057"/>
          </a:xfrm>
          <a:prstGeom prst="rect">
            <a:avLst/>
          </a:prstGeom>
        </p:spPr>
      </p:pic>
    </p:spTree>
    <p:extLst>
      <p:ext uri="{BB962C8B-B14F-4D97-AF65-F5344CB8AC3E}">
        <p14:creationId xmlns:p14="http://schemas.microsoft.com/office/powerpoint/2010/main" xmlns="" val="97147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a:extLst>
              <a:ext uri="{FF2B5EF4-FFF2-40B4-BE49-F238E27FC236}">
                <a16:creationId xmlns="" xmlns:a16="http://schemas.microsoft.com/office/drawing/2014/main" id="{3DBB8750-21B5-4563-97FE-22787340ABB3}"/>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8" name="Slide Number Placeholder 3">
            <a:extLst>
              <a:ext uri="{FF2B5EF4-FFF2-40B4-BE49-F238E27FC236}">
                <a16:creationId xmlns="" xmlns:a16="http://schemas.microsoft.com/office/drawing/2014/main" id="{759621C8-08DF-4F3D-9E28-0E8731B36C8C}"/>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3590771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6">
            <a:extLst>
              <a:ext uri="{FF2B5EF4-FFF2-40B4-BE49-F238E27FC236}">
                <a16:creationId xmlns="" xmlns:a16="http://schemas.microsoft.com/office/drawing/2014/main" id="{2B6AC422-2E19-4389-A5E0-A3AC8D0AD50D}"/>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8" name="Slide Number Placeholder 3">
            <a:extLst>
              <a:ext uri="{FF2B5EF4-FFF2-40B4-BE49-F238E27FC236}">
                <a16:creationId xmlns="" xmlns:a16="http://schemas.microsoft.com/office/drawing/2014/main" id="{E2F3A234-93E6-475E-B45F-DFAB71DF7782}"/>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191817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6" name="Footer Placeholder 5"/>
          <p:cNvSpPr>
            <a:spLocks noGrp="1"/>
          </p:cNvSpPr>
          <p:nvPr>
            <p:ph type="ftr" sz="quarter" idx="11"/>
          </p:nvPr>
        </p:nvSpPr>
        <p:spPr/>
        <p:txBody>
          <a:bodyPr/>
          <a:lstStyle/>
          <a:p>
            <a:endParaRPr lang="en-US" dirty="0"/>
          </a:p>
        </p:txBody>
      </p:sp>
      <p:pic>
        <p:nvPicPr>
          <p:cNvPr id="8" name="Picture 7">
            <a:extLst>
              <a:ext uri="{FF2B5EF4-FFF2-40B4-BE49-F238E27FC236}">
                <a16:creationId xmlns="" xmlns:a16="http://schemas.microsoft.com/office/drawing/2014/main" id="{D224518A-85FA-40E8-AE7D-BC20C1563985}"/>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9" name="Slide Number Placeholder 3">
            <a:extLst>
              <a:ext uri="{FF2B5EF4-FFF2-40B4-BE49-F238E27FC236}">
                <a16:creationId xmlns="" xmlns:a16="http://schemas.microsoft.com/office/drawing/2014/main" id="{1DFD24B1-E5CE-4811-9F8C-5F7EA04724B2}"/>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114525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10" name="Picture 9">
            <a:extLst>
              <a:ext uri="{FF2B5EF4-FFF2-40B4-BE49-F238E27FC236}">
                <a16:creationId xmlns="" xmlns:a16="http://schemas.microsoft.com/office/drawing/2014/main" id="{1AEA1EEE-BCB2-48B9-98BD-943040B4B61D}"/>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11" name="Slide Number Placeholder 3">
            <a:extLst>
              <a:ext uri="{FF2B5EF4-FFF2-40B4-BE49-F238E27FC236}">
                <a16:creationId xmlns="" xmlns:a16="http://schemas.microsoft.com/office/drawing/2014/main" id="{E50DA962-A4A3-49D7-A4E5-6C059B460844}"/>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2502511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34974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pic>
        <p:nvPicPr>
          <p:cNvPr id="5" name="Picture 4">
            <a:extLst>
              <a:ext uri="{FF2B5EF4-FFF2-40B4-BE49-F238E27FC236}">
                <a16:creationId xmlns="" xmlns:a16="http://schemas.microsoft.com/office/drawing/2014/main" id="{76CE775B-5FBB-4BB6-A541-627B98E29793}"/>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6" name="Slide Number Placeholder 3">
            <a:extLst>
              <a:ext uri="{FF2B5EF4-FFF2-40B4-BE49-F238E27FC236}">
                <a16:creationId xmlns="" xmlns:a16="http://schemas.microsoft.com/office/drawing/2014/main" id="{7817DDE1-937F-408C-B452-FB8641EE04C1}"/>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352506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pic>
        <p:nvPicPr>
          <p:cNvPr id="8" name="Picture 7">
            <a:extLst>
              <a:ext uri="{FF2B5EF4-FFF2-40B4-BE49-F238E27FC236}">
                <a16:creationId xmlns="" xmlns:a16="http://schemas.microsoft.com/office/drawing/2014/main" id="{E020CA37-D978-44D9-9B88-1A5EC4D16AA6}"/>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9" name="Slide Number Placeholder 3">
            <a:extLst>
              <a:ext uri="{FF2B5EF4-FFF2-40B4-BE49-F238E27FC236}">
                <a16:creationId xmlns="" xmlns:a16="http://schemas.microsoft.com/office/drawing/2014/main" id="{443A9F60-8B41-4556-B581-D6F855F99DEF}"/>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3501917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pic>
        <p:nvPicPr>
          <p:cNvPr id="8" name="Picture 7">
            <a:extLst>
              <a:ext uri="{FF2B5EF4-FFF2-40B4-BE49-F238E27FC236}">
                <a16:creationId xmlns="" xmlns:a16="http://schemas.microsoft.com/office/drawing/2014/main" id="{48683841-BDB9-471D-B646-BBE991144985}"/>
              </a:ext>
            </a:extLst>
          </p:cNvPr>
          <p:cNvPicPr>
            <a:picLocks noChangeAspect="1"/>
          </p:cNvPicPr>
          <p:nvPr userDrawn="1"/>
        </p:nvPicPr>
        <p:blipFill rotWithShape="1">
          <a:blip r:embed="rId2">
            <a:extLst>
              <a:ext uri="{28A0092B-C50C-407E-A947-70E740481C1C}">
                <a14:useLocalDpi xmlns:a14="http://schemas.microsoft.com/office/drawing/2010/main" xmlns="" val="0"/>
              </a:ext>
            </a:extLst>
          </a:blip>
          <a:srcRect l="66106" t="26549" b="40192"/>
          <a:stretch/>
        </p:blipFill>
        <p:spPr>
          <a:xfrm>
            <a:off x="8159750" y="6098415"/>
            <a:ext cx="436623" cy="690878"/>
          </a:xfrm>
          <a:prstGeom prst="rect">
            <a:avLst/>
          </a:prstGeom>
        </p:spPr>
      </p:pic>
      <p:sp>
        <p:nvSpPr>
          <p:cNvPr id="9" name="Slide Number Placeholder 3">
            <a:extLst>
              <a:ext uri="{FF2B5EF4-FFF2-40B4-BE49-F238E27FC236}">
                <a16:creationId xmlns="" xmlns:a16="http://schemas.microsoft.com/office/drawing/2014/main" id="{CE255DEE-49C7-4313-A848-3E30F94C1A9A}"/>
              </a:ext>
            </a:extLst>
          </p:cNvPr>
          <p:cNvSpPr txBox="1">
            <a:spLocks/>
          </p:cNvSpPr>
          <p:nvPr userDrawn="1"/>
        </p:nvSpPr>
        <p:spPr>
          <a:xfrm>
            <a:off x="8685881" y="6325872"/>
            <a:ext cx="283500" cy="298800"/>
          </a:xfrm>
          <a:prstGeom prst="flowChartOffpageConnector">
            <a:avLst/>
          </a:prstGeom>
          <a:solidFill>
            <a:srgbClr val="F5C24C"/>
          </a:solidFill>
          <a:ln>
            <a:noFill/>
          </a:ln>
        </p:spPr>
        <p:txBody>
          <a:bodyPr vert="horz" lIns="68580" tIns="34290" rIns="68580" bIns="3429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859F94-B340-054E-89B0-045078C042F0}" type="slidenum">
              <a:rPr lang="en-US" sz="900" smtClean="0"/>
              <a:pPr/>
              <a:t>‹#›</a:t>
            </a:fld>
            <a:endParaRPr lang="en-US" sz="900" dirty="0"/>
          </a:p>
        </p:txBody>
      </p:sp>
    </p:spTree>
    <p:extLst>
      <p:ext uri="{BB962C8B-B14F-4D97-AF65-F5344CB8AC3E}">
        <p14:creationId xmlns:p14="http://schemas.microsoft.com/office/powerpoint/2010/main" xmlns="" val="385213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8/10/2020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59F94-B340-054E-89B0-045078C042F0}" type="slidenum">
              <a:rPr lang="en-US" smtClean="0"/>
              <a:pPr/>
              <a:t>‹#›</a:t>
            </a:fld>
            <a:endParaRPr lang="en-US"/>
          </a:p>
        </p:txBody>
      </p:sp>
      <p:sp>
        <p:nvSpPr>
          <p:cNvPr id="7" name="Rectangle 6">
            <a:extLst>
              <a:ext uri="{FF2B5EF4-FFF2-40B4-BE49-F238E27FC236}">
                <a16:creationId xmlns="" xmlns:a16="http://schemas.microsoft.com/office/drawing/2014/main" id="{F12693C5-1B02-46B2-B2F1-809D10C08467}"/>
              </a:ext>
            </a:extLst>
          </p:cNvPr>
          <p:cNvSpPr/>
          <p:nvPr userDrawn="1"/>
        </p:nvSpPr>
        <p:spPr>
          <a:xfrm>
            <a:off x="0" y="6043139"/>
            <a:ext cx="9144000" cy="8216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a:extLst>
              <a:ext uri="{FF2B5EF4-FFF2-40B4-BE49-F238E27FC236}">
                <a16:creationId xmlns="" xmlns:a16="http://schemas.microsoft.com/office/drawing/2014/main" id="{F7E0D9AE-5AF2-4CD4-8092-59E9E9AF3623}"/>
              </a:ext>
            </a:extLst>
          </p:cNvPr>
          <p:cNvPicPr>
            <a:picLocks noChangeAspect="1"/>
          </p:cNvPicPr>
          <p:nvPr userDrawn="1"/>
        </p:nvPicPr>
        <p:blipFill>
          <a:blip r:embed="rId14">
            <a:extLst>
              <a:ext uri="{28A0092B-C50C-407E-A947-70E740481C1C}">
                <a14:useLocalDpi xmlns:a14="http://schemas.microsoft.com/office/drawing/2010/main" xmlns="" val="0"/>
              </a:ext>
            </a:extLst>
          </a:blip>
          <a:stretch>
            <a:fillRect/>
          </a:stretch>
        </p:blipFill>
        <p:spPr>
          <a:xfrm>
            <a:off x="90434" y="6229400"/>
            <a:ext cx="3378629" cy="628600"/>
          </a:xfrm>
          <a:prstGeom prst="rect">
            <a:avLst/>
          </a:prstGeom>
        </p:spPr>
      </p:pic>
      <p:pic>
        <p:nvPicPr>
          <p:cNvPr id="9" name="Picture 8">
            <a:extLst>
              <a:ext uri="{FF2B5EF4-FFF2-40B4-BE49-F238E27FC236}">
                <a16:creationId xmlns="" xmlns:a16="http://schemas.microsoft.com/office/drawing/2014/main" id="{8652DC76-A650-4620-9EA9-C206D38067DA}"/>
              </a:ext>
            </a:extLst>
          </p:cNvPr>
          <p:cNvPicPr>
            <a:picLocks noChangeAspect="1"/>
          </p:cNvPicPr>
          <p:nvPr userDrawn="1"/>
        </p:nvPicPr>
        <p:blipFill rotWithShape="1">
          <a:blip r:embed="rId15">
            <a:extLst>
              <a:ext uri="{28A0092B-C50C-407E-A947-70E740481C1C}">
                <a14:useLocalDpi xmlns:a14="http://schemas.microsoft.com/office/drawing/2010/main" xmlns="" val="0"/>
              </a:ext>
            </a:extLst>
          </a:blip>
          <a:srcRect l="27111" t="18164" r="26257" b="15845"/>
          <a:stretch/>
        </p:blipFill>
        <p:spPr>
          <a:xfrm>
            <a:off x="7787472" y="230190"/>
            <a:ext cx="1255693" cy="1164937"/>
          </a:xfrm>
          <a:prstGeom prst="rect">
            <a:avLst/>
          </a:prstGeom>
        </p:spPr>
      </p:pic>
    </p:spTree>
    <p:extLst>
      <p:ext uri="{BB962C8B-B14F-4D97-AF65-F5344CB8AC3E}">
        <p14:creationId xmlns:p14="http://schemas.microsoft.com/office/powerpoint/2010/main" xmlns="" val="691718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05948" y="857250"/>
            <a:ext cx="4246704" cy="5495544"/>
          </a:xfrm>
          <a:prstGeom prst="rect">
            <a:avLst/>
          </a:prstGeom>
        </p:spPr>
      </p:pic>
      <p:sp>
        <p:nvSpPr>
          <p:cNvPr id="5" name="Rectangle 4"/>
          <p:cNvSpPr/>
          <p:nvPr/>
        </p:nvSpPr>
        <p:spPr>
          <a:xfrm>
            <a:off x="8229600" y="5424085"/>
            <a:ext cx="914400" cy="576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 </a:t>
            </a:r>
          </a:p>
        </p:txBody>
      </p:sp>
      <p:sp>
        <p:nvSpPr>
          <p:cNvPr id="8" name="TextBox 7">
            <a:extLst>
              <a:ext uri="{FF2B5EF4-FFF2-40B4-BE49-F238E27FC236}">
                <a16:creationId xmlns="" xmlns:a16="http://schemas.microsoft.com/office/drawing/2014/main" id="{C466E135-30CE-4A4A-BABA-9DFDCF132B11}"/>
              </a:ext>
            </a:extLst>
          </p:cNvPr>
          <p:cNvSpPr txBox="1"/>
          <p:nvPr/>
        </p:nvSpPr>
        <p:spPr>
          <a:xfrm>
            <a:off x="230219" y="1126594"/>
            <a:ext cx="4533806" cy="1938992"/>
          </a:xfrm>
          <a:prstGeom prst="rect">
            <a:avLst/>
          </a:prstGeom>
          <a:noFill/>
        </p:spPr>
        <p:txBody>
          <a:bodyPr wrap="square" rtlCol="0">
            <a:spAutoFit/>
          </a:bodyPr>
          <a:lstStyle/>
          <a:p>
            <a:r>
              <a:rPr lang="en-US" sz="6000" dirty="0"/>
              <a:t>PPP Training Program</a:t>
            </a:r>
          </a:p>
        </p:txBody>
      </p:sp>
      <p:sp>
        <p:nvSpPr>
          <p:cNvPr id="9" name="TextBox 8">
            <a:extLst>
              <a:ext uri="{FF2B5EF4-FFF2-40B4-BE49-F238E27FC236}">
                <a16:creationId xmlns="" xmlns:a16="http://schemas.microsoft.com/office/drawing/2014/main" id="{095D9DBA-5E62-4012-B0C0-30712B57B636}"/>
              </a:ext>
            </a:extLst>
          </p:cNvPr>
          <p:cNvSpPr txBox="1"/>
          <p:nvPr/>
        </p:nvSpPr>
        <p:spPr>
          <a:xfrm>
            <a:off x="354263" y="3438941"/>
            <a:ext cx="5644202" cy="2123658"/>
          </a:xfrm>
          <a:prstGeom prst="rect">
            <a:avLst/>
          </a:prstGeom>
          <a:noFill/>
        </p:spPr>
        <p:txBody>
          <a:bodyPr wrap="square" rtlCol="0">
            <a:spAutoFit/>
          </a:bodyPr>
          <a:lstStyle/>
          <a:p>
            <a:r>
              <a:rPr lang="en-US" sz="4400" b="1" dirty="0" smtClean="0"/>
              <a:t>3.6 – 3.8: Group Exercise on PPP Feasibility Studies </a:t>
            </a:r>
            <a:endParaRPr lang="en-US" sz="4400" b="1" dirty="0"/>
          </a:p>
        </p:txBody>
      </p:sp>
      <p:sp>
        <p:nvSpPr>
          <p:cNvPr id="10" name="Rectangle 9">
            <a:extLst>
              <a:ext uri="{FF2B5EF4-FFF2-40B4-BE49-F238E27FC236}">
                <a16:creationId xmlns="" xmlns:a16="http://schemas.microsoft.com/office/drawing/2014/main" id="{36FBA57B-D970-4D25-91BD-FA08266E0FED}"/>
              </a:ext>
            </a:extLst>
          </p:cNvPr>
          <p:cNvSpPr/>
          <p:nvPr/>
        </p:nvSpPr>
        <p:spPr>
          <a:xfrm>
            <a:off x="8229600" y="5943600"/>
            <a:ext cx="9144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684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descr="Rectangle: Click to edit Master text styles&#10;Second level&#10;Third level&#10;Fourth level&#10;Fifth level">
            <a:extLst>
              <a:ext uri="{FF2B5EF4-FFF2-40B4-BE49-F238E27FC236}">
                <a16:creationId xmlns="" xmlns:a16="http://schemas.microsoft.com/office/drawing/2014/main" id="{8A7B73C7-A521-4995-859D-363A7FA0D561}"/>
              </a:ext>
            </a:extLst>
          </p:cNvPr>
          <p:cNvSpPr>
            <a:spLocks noGrp="1" noChangeArrowheads="1"/>
          </p:cNvSpPr>
          <p:nvPr>
            <p:ph idx="1"/>
          </p:nvPr>
        </p:nvSpPr>
        <p:spPr>
          <a:xfrm>
            <a:off x="228600" y="1590675"/>
            <a:ext cx="8686800" cy="381000"/>
          </a:xfrm>
          <a:extLst/>
        </p:spPr>
        <p:txBody>
          <a:bodyPr>
            <a:normAutofit lnSpcReduction="10000"/>
          </a:bodyPr>
          <a:lstStyle/>
          <a:p>
            <a:pPr>
              <a:lnSpc>
                <a:spcPct val="90000"/>
              </a:lnSpc>
              <a:defRPr/>
            </a:pPr>
            <a:r>
              <a:rPr lang="en-US" sz="2200" dirty="0" smtClean="0"/>
              <a:t>Municipal </a:t>
            </a:r>
            <a:r>
              <a:rPr lang="en-US" sz="2200" dirty="0"/>
              <a:t>Solid Waste Stream Analysis:</a:t>
            </a:r>
          </a:p>
        </p:txBody>
      </p:sp>
      <p:sp>
        <p:nvSpPr>
          <p:cNvPr id="1029" name="Slide Number Placeholder 5">
            <a:extLst>
              <a:ext uri="{FF2B5EF4-FFF2-40B4-BE49-F238E27FC236}">
                <a16:creationId xmlns="" xmlns:a16="http://schemas.microsoft.com/office/drawing/2014/main" id="{BC779CD4-B66E-4FFE-878A-9245B4C4DAEB}"/>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10</a:t>
            </a:fld>
            <a:endParaRPr lang="en-US" altLang="en-US" sz="1400">
              <a:solidFill>
                <a:srgbClr val="0033CC"/>
              </a:solidFill>
              <a:latin typeface="Times New Roman" panose="02020603050405020304" pitchFamily="18" charset="0"/>
            </a:endParaRPr>
          </a:p>
        </p:txBody>
      </p:sp>
      <p:sp>
        <p:nvSpPr>
          <p:cNvPr id="31747" name="Rectangle 2">
            <a:extLst>
              <a:ext uri="{FF2B5EF4-FFF2-40B4-BE49-F238E27FC236}">
                <a16:creationId xmlns="" xmlns:a16="http://schemas.microsoft.com/office/drawing/2014/main" id="{E1291A7A-6AB5-46B3-BDD9-00F463B535F7}"/>
              </a:ext>
            </a:extLst>
          </p:cNvPr>
          <p:cNvSpPr>
            <a:spLocks noGrp="1" noChangeArrowheads="1"/>
          </p:cNvSpPr>
          <p:nvPr>
            <p:ph type="title"/>
          </p:nvPr>
        </p:nvSpPr>
        <p:spPr>
          <a:xfrm>
            <a:off x="200026" y="479443"/>
            <a:ext cx="7225324" cy="1205091"/>
          </a:xfrm>
          <a:solidFill>
            <a:schemeClr val="bg1"/>
          </a:solidFill>
          <a:extLst/>
        </p:spPr>
        <p:txBody>
          <a:bodyPr anchor="t">
            <a:noAutofit/>
          </a:bodyPr>
          <a:lstStyle/>
          <a:p>
            <a:pPr>
              <a:defRPr/>
            </a:pPr>
            <a:r>
              <a:rPr lang="en-US" sz="3000" b="1" dirty="0">
                <a:solidFill>
                  <a:srgbClr val="CC0000"/>
                </a:solidFill>
              </a:rPr>
              <a:t>Gotham City Recycling Project </a:t>
            </a:r>
            <a:r>
              <a:rPr sz="3000" b="1" dirty="0">
                <a:solidFill>
                  <a:srgbClr val="CC0000"/>
                </a:solidFill>
              </a:rPr>
              <a:t>Feasibility </a:t>
            </a:r>
            <a:r>
              <a:rPr sz="3000" b="1" dirty="0" err="1">
                <a:solidFill>
                  <a:srgbClr val="CC0000"/>
                </a:solidFill>
              </a:rPr>
              <a:t>Study</a:t>
            </a:r>
            <a:r>
              <a:rPr lang="en-US" sz="3000" b="1" dirty="0" err="1" smtClean="0">
                <a:solidFill>
                  <a:srgbClr val="CC0000"/>
                </a:solidFill>
              </a:rPr>
              <a:t>:Technical</a:t>
            </a:r>
            <a:r>
              <a:rPr lang="en-US" sz="3000" b="1" dirty="0" smtClean="0">
                <a:solidFill>
                  <a:srgbClr val="CC0000"/>
                </a:solidFill>
              </a:rPr>
              <a:t> </a:t>
            </a:r>
            <a:r>
              <a:rPr lang="en-US" sz="3000" b="1" dirty="0">
                <a:solidFill>
                  <a:srgbClr val="CC0000"/>
                </a:solidFill>
              </a:rPr>
              <a:t>&amp; Cost Estimations</a:t>
            </a:r>
            <a:endParaRPr sz="3000" b="1" dirty="0">
              <a:solidFill>
                <a:srgbClr val="CC0000"/>
              </a:solidFill>
            </a:endParaRPr>
          </a:p>
        </p:txBody>
      </p:sp>
      <p:graphicFrame>
        <p:nvGraphicFramePr>
          <p:cNvPr id="1026" name="Object 2">
            <a:extLst>
              <a:ext uri="{FF2B5EF4-FFF2-40B4-BE49-F238E27FC236}">
                <a16:creationId xmlns="" xmlns:a16="http://schemas.microsoft.com/office/drawing/2014/main" id="{C6A31D7A-B304-460F-93D1-416065181D8F}"/>
              </a:ext>
            </a:extLst>
          </p:cNvPr>
          <p:cNvGraphicFramePr>
            <a:graphicFrameLocks noChangeAspect="1"/>
          </p:cNvGraphicFramePr>
          <p:nvPr/>
        </p:nvGraphicFramePr>
        <p:xfrm>
          <a:off x="252413" y="2209800"/>
          <a:ext cx="8639175" cy="3048000"/>
        </p:xfrm>
        <a:graphic>
          <a:graphicData uri="http://schemas.openxmlformats.org/presentationml/2006/ole">
            <p:oleObj spid="_x0000_s1027" name="Worksheet" r:id="rId3" imgW="5534058" imgH="1952700" progId="Excel.Sheet.8">
              <p:embed/>
            </p:oleObj>
          </a:graphicData>
        </a:graphic>
      </p:graphicFrame>
    </p:spTree>
    <p:extLst>
      <p:ext uri="{BB962C8B-B14F-4D97-AF65-F5344CB8AC3E}">
        <p14:creationId xmlns:p14="http://schemas.microsoft.com/office/powerpoint/2010/main" xmlns="" val="114295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3">
            <a:extLst>
              <a:ext uri="{FF2B5EF4-FFF2-40B4-BE49-F238E27FC236}">
                <a16:creationId xmlns="" xmlns:a16="http://schemas.microsoft.com/office/drawing/2014/main" id="{53E3467B-D45C-4340-A8D8-9C1738486426}"/>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11</a:t>
            </a:fld>
            <a:endParaRPr lang="en-US" altLang="en-US" sz="1400"/>
          </a:p>
        </p:txBody>
      </p:sp>
      <p:sp>
        <p:nvSpPr>
          <p:cNvPr id="2053" name="Title 4">
            <a:extLst>
              <a:ext uri="{FF2B5EF4-FFF2-40B4-BE49-F238E27FC236}">
                <a16:creationId xmlns="" xmlns:a16="http://schemas.microsoft.com/office/drawing/2014/main" id="{0EE66CCD-FD83-4B76-9D5E-E6384F84B1D1}"/>
              </a:ext>
            </a:extLst>
          </p:cNvPr>
          <p:cNvSpPr>
            <a:spLocks noGrp="1"/>
          </p:cNvSpPr>
          <p:nvPr>
            <p:ph type="title"/>
          </p:nvPr>
        </p:nvSpPr>
        <p:spPr/>
        <p:txBody>
          <a:bodyPr>
            <a:normAutofit/>
          </a:bodyPr>
          <a:lstStyle/>
          <a:p>
            <a:r>
              <a:rPr lang="en-US" altLang="en-US" sz="3600" b="1" u="sng" dirty="0"/>
              <a:t>Capital Investments</a:t>
            </a:r>
          </a:p>
        </p:txBody>
      </p:sp>
      <p:graphicFrame>
        <p:nvGraphicFramePr>
          <p:cNvPr id="2050" name="Object 2">
            <a:extLst>
              <a:ext uri="{FF2B5EF4-FFF2-40B4-BE49-F238E27FC236}">
                <a16:creationId xmlns="" xmlns:a16="http://schemas.microsoft.com/office/drawing/2014/main" id="{7A1BC10F-B7F2-4107-8324-C7F50F58321D}"/>
              </a:ext>
            </a:extLst>
          </p:cNvPr>
          <p:cNvGraphicFramePr>
            <a:graphicFrameLocks noChangeAspect="1"/>
          </p:cNvGraphicFramePr>
          <p:nvPr/>
        </p:nvGraphicFramePr>
        <p:xfrm>
          <a:off x="136525" y="1981200"/>
          <a:ext cx="8855075" cy="3124200"/>
        </p:xfrm>
        <a:graphic>
          <a:graphicData uri="http://schemas.openxmlformats.org/presentationml/2006/ole">
            <p:oleObj spid="_x0000_s2051" name="Worksheet" r:id="rId3" imgW="5534058" imgH="1952700" progId="Excel.Sheet.8">
              <p:embed/>
            </p:oleObj>
          </a:graphicData>
        </a:graphic>
      </p:graphicFrame>
    </p:spTree>
    <p:extLst>
      <p:ext uri="{BB962C8B-B14F-4D97-AF65-F5344CB8AC3E}">
        <p14:creationId xmlns:p14="http://schemas.microsoft.com/office/powerpoint/2010/main" xmlns="" val="2181759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a:extLst>
              <a:ext uri="{FF2B5EF4-FFF2-40B4-BE49-F238E27FC236}">
                <a16:creationId xmlns="" xmlns:a16="http://schemas.microsoft.com/office/drawing/2014/main" id="{32F52669-9004-4B13-9D22-8A124117667C}"/>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12</a:t>
            </a:fld>
            <a:endParaRPr lang="en-US" altLang="en-US" sz="1400"/>
          </a:p>
        </p:txBody>
      </p:sp>
      <p:sp>
        <p:nvSpPr>
          <p:cNvPr id="3077" name="Title 4">
            <a:extLst>
              <a:ext uri="{FF2B5EF4-FFF2-40B4-BE49-F238E27FC236}">
                <a16:creationId xmlns="" xmlns:a16="http://schemas.microsoft.com/office/drawing/2014/main" id="{4B7E2F48-9C11-4759-B25D-55D2B2A54476}"/>
              </a:ext>
            </a:extLst>
          </p:cNvPr>
          <p:cNvSpPr>
            <a:spLocks noGrp="1"/>
          </p:cNvSpPr>
          <p:nvPr>
            <p:ph type="title"/>
          </p:nvPr>
        </p:nvSpPr>
        <p:spPr>
          <a:xfrm>
            <a:off x="457200" y="228600"/>
            <a:ext cx="8229600" cy="838200"/>
          </a:xfrm>
        </p:spPr>
        <p:txBody>
          <a:bodyPr>
            <a:normAutofit/>
          </a:bodyPr>
          <a:lstStyle/>
          <a:p>
            <a:r>
              <a:rPr lang="en-US" altLang="en-US" sz="3200" b="1" u="sng" dirty="0"/>
              <a:t>Projected Revenues</a:t>
            </a:r>
          </a:p>
        </p:txBody>
      </p:sp>
      <p:graphicFrame>
        <p:nvGraphicFramePr>
          <p:cNvPr id="3074" name="Object 2">
            <a:extLst>
              <a:ext uri="{FF2B5EF4-FFF2-40B4-BE49-F238E27FC236}">
                <a16:creationId xmlns="" xmlns:a16="http://schemas.microsoft.com/office/drawing/2014/main" id="{E148F95B-0AC9-4545-9BA0-4DAC9CBE0A18}"/>
              </a:ext>
            </a:extLst>
          </p:cNvPr>
          <p:cNvGraphicFramePr>
            <a:graphicFrameLocks noChangeAspect="1"/>
          </p:cNvGraphicFramePr>
          <p:nvPr/>
        </p:nvGraphicFramePr>
        <p:xfrm>
          <a:off x="214313" y="1752600"/>
          <a:ext cx="8624887" cy="2286000"/>
        </p:xfrm>
        <a:graphic>
          <a:graphicData uri="http://schemas.openxmlformats.org/presentationml/2006/ole">
            <p:oleObj spid="_x0000_s3075" name="Worksheet" r:id="rId3" imgW="5534058" imgH="1466819" progId="Excel.Sheet.8">
              <p:embed/>
            </p:oleObj>
          </a:graphicData>
        </a:graphic>
      </p:graphicFrame>
    </p:spTree>
    <p:extLst>
      <p:ext uri="{BB962C8B-B14F-4D97-AF65-F5344CB8AC3E}">
        <p14:creationId xmlns:p14="http://schemas.microsoft.com/office/powerpoint/2010/main" xmlns="" val="225520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3">
            <a:extLst>
              <a:ext uri="{FF2B5EF4-FFF2-40B4-BE49-F238E27FC236}">
                <a16:creationId xmlns="" xmlns:a16="http://schemas.microsoft.com/office/drawing/2014/main" id="{C235FE65-8072-406D-8B6D-F124C598997C}"/>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13</a:t>
            </a:fld>
            <a:endParaRPr lang="en-US" altLang="en-US" sz="1400"/>
          </a:p>
        </p:txBody>
      </p:sp>
      <p:sp>
        <p:nvSpPr>
          <p:cNvPr id="4101" name="Title 4">
            <a:extLst>
              <a:ext uri="{FF2B5EF4-FFF2-40B4-BE49-F238E27FC236}">
                <a16:creationId xmlns="" xmlns:a16="http://schemas.microsoft.com/office/drawing/2014/main" id="{C71DCC62-DAD8-4503-81E8-AE4272F6B9F0}"/>
              </a:ext>
            </a:extLst>
          </p:cNvPr>
          <p:cNvSpPr>
            <a:spLocks noGrp="1"/>
          </p:cNvSpPr>
          <p:nvPr>
            <p:ph type="title"/>
          </p:nvPr>
        </p:nvSpPr>
        <p:spPr/>
        <p:txBody>
          <a:bodyPr>
            <a:normAutofit/>
          </a:bodyPr>
          <a:lstStyle/>
          <a:p>
            <a:r>
              <a:rPr lang="en-US" altLang="en-US" sz="3200" b="1" u="sng" dirty="0"/>
              <a:t>Financial Model Results</a:t>
            </a:r>
          </a:p>
        </p:txBody>
      </p:sp>
      <p:graphicFrame>
        <p:nvGraphicFramePr>
          <p:cNvPr id="4098" name="Object 2">
            <a:extLst>
              <a:ext uri="{FF2B5EF4-FFF2-40B4-BE49-F238E27FC236}">
                <a16:creationId xmlns="" xmlns:a16="http://schemas.microsoft.com/office/drawing/2014/main" id="{6417F406-9FEC-49E5-8F21-22C8D8380489}"/>
              </a:ext>
            </a:extLst>
          </p:cNvPr>
          <p:cNvGraphicFramePr>
            <a:graphicFrameLocks noChangeAspect="1"/>
          </p:cNvGraphicFramePr>
          <p:nvPr/>
        </p:nvGraphicFramePr>
        <p:xfrm>
          <a:off x="152400" y="2057400"/>
          <a:ext cx="8855075" cy="1828800"/>
        </p:xfrm>
        <a:graphic>
          <a:graphicData uri="http://schemas.openxmlformats.org/presentationml/2006/ole">
            <p:oleObj spid="_x0000_s4099" name="Worksheet" r:id="rId3" imgW="5534058" imgH="1142899" progId="Excel.Sheet.8">
              <p:embed/>
            </p:oleObj>
          </a:graphicData>
        </a:graphic>
      </p:graphicFrame>
    </p:spTree>
    <p:extLst>
      <p:ext uri="{BB962C8B-B14F-4D97-AF65-F5344CB8AC3E}">
        <p14:creationId xmlns:p14="http://schemas.microsoft.com/office/powerpoint/2010/main" xmlns="" val="1650897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3">
            <a:extLst>
              <a:ext uri="{FF2B5EF4-FFF2-40B4-BE49-F238E27FC236}">
                <a16:creationId xmlns="" xmlns:a16="http://schemas.microsoft.com/office/drawing/2014/main" id="{4A3FB5C4-24EC-4652-AAEF-2E87C1D906B3}"/>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14</a:t>
            </a:fld>
            <a:endParaRPr lang="en-US" altLang="en-US" sz="1400"/>
          </a:p>
        </p:txBody>
      </p:sp>
      <p:graphicFrame>
        <p:nvGraphicFramePr>
          <p:cNvPr id="6" name="Chart 5">
            <a:extLst>
              <a:ext uri="{FF2B5EF4-FFF2-40B4-BE49-F238E27FC236}">
                <a16:creationId xmlns="" xmlns:a16="http://schemas.microsoft.com/office/drawing/2014/main" id="{F32273B1-39CE-49BB-B7CB-65038EE4A1CF}"/>
              </a:ext>
            </a:extLst>
          </p:cNvPr>
          <p:cNvGraphicFramePr>
            <a:graphicFrameLocks/>
          </p:cNvGraphicFramePr>
          <p:nvPr/>
        </p:nvGraphicFramePr>
        <p:xfrm>
          <a:off x="304800" y="685800"/>
          <a:ext cx="8458199"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12318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descr="Rectangle: Click to edit Master text styles&#10;Second level&#10;Third level&#10;Fourth level&#10;Fifth level">
            <a:extLst>
              <a:ext uri="{FF2B5EF4-FFF2-40B4-BE49-F238E27FC236}">
                <a16:creationId xmlns="" xmlns:a16="http://schemas.microsoft.com/office/drawing/2014/main" id="{909E0B8C-9BC2-47AE-AD27-BE71AAAB4E96}"/>
              </a:ext>
            </a:extLst>
          </p:cNvPr>
          <p:cNvSpPr>
            <a:spLocks noGrp="1"/>
          </p:cNvSpPr>
          <p:nvPr>
            <p:ph idx="1"/>
          </p:nvPr>
        </p:nvSpPr>
        <p:spPr>
          <a:xfrm>
            <a:off x="457200" y="1009650"/>
            <a:ext cx="7330993" cy="5029200"/>
          </a:xfrm>
        </p:spPr>
        <p:txBody>
          <a:bodyPr>
            <a:normAutofit fontScale="92500"/>
          </a:bodyPr>
          <a:lstStyle/>
          <a:p>
            <a:pPr algn="just">
              <a:lnSpc>
                <a:spcPct val="90000"/>
              </a:lnSpc>
              <a:defRPr/>
            </a:pPr>
            <a:r>
              <a:rPr lang="en-US" sz="2400" dirty="0"/>
              <a:t>What if the percent of recyclable wastes falls from 30% to 25%? Is the PPP project still bankable? </a:t>
            </a:r>
          </a:p>
          <a:p>
            <a:pPr algn="just">
              <a:lnSpc>
                <a:spcPct val="90000"/>
              </a:lnSpc>
              <a:defRPr/>
            </a:pPr>
            <a:r>
              <a:rPr lang="en-US" sz="2400" dirty="0"/>
              <a:t>The proposed structure includes an annual payment from Gotham City of $200,000 per year? Is this beneficial to the City, or not? Should a PPP that is getting revenues from selling bulk recycled waste also receive an Availability Payment from the City – Or is this just wasting public money on “subsidizing private profits”?</a:t>
            </a:r>
          </a:p>
          <a:p>
            <a:pPr algn="just">
              <a:lnSpc>
                <a:spcPct val="90000"/>
              </a:lnSpc>
              <a:defRPr/>
            </a:pPr>
            <a:r>
              <a:rPr lang="en-US" sz="2400" dirty="0"/>
              <a:t>Should the City offer to guarantee of minimum level of supply of solid waste to the private partner?</a:t>
            </a:r>
          </a:p>
          <a:p>
            <a:pPr algn="just">
              <a:lnSpc>
                <a:spcPct val="90000"/>
              </a:lnSpc>
              <a:defRPr/>
            </a:pPr>
            <a:r>
              <a:rPr lang="en-US" sz="2400" dirty="0"/>
              <a:t>Should Gotham City ask for a revenue-sharing  agreement, for revenues that are above a minimum-level?</a:t>
            </a:r>
          </a:p>
          <a:p>
            <a:pPr algn="just">
              <a:lnSpc>
                <a:spcPct val="90000"/>
              </a:lnSpc>
              <a:defRPr/>
            </a:pPr>
            <a:r>
              <a:rPr lang="en-US" sz="2400" dirty="0"/>
              <a:t>What role should the City take regarding the impacts on the current informal recyclers in this PPP process?</a:t>
            </a:r>
          </a:p>
          <a:p>
            <a:pPr>
              <a:defRPr/>
            </a:pPr>
            <a:endParaRPr lang="en-US" sz="2400" dirty="0"/>
          </a:p>
        </p:txBody>
      </p:sp>
      <p:sp>
        <p:nvSpPr>
          <p:cNvPr id="17412" name="Slide Number Placeholder 3">
            <a:extLst>
              <a:ext uri="{FF2B5EF4-FFF2-40B4-BE49-F238E27FC236}">
                <a16:creationId xmlns="" xmlns:a16="http://schemas.microsoft.com/office/drawing/2014/main" id="{2E05BC10-B674-49E6-890B-09E908699AA3}"/>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15</a:t>
            </a:fld>
            <a:endParaRPr lang="en-US" altLang="en-US" sz="1400"/>
          </a:p>
        </p:txBody>
      </p:sp>
      <p:sp>
        <p:nvSpPr>
          <p:cNvPr id="17413" name="Title 4">
            <a:extLst>
              <a:ext uri="{FF2B5EF4-FFF2-40B4-BE49-F238E27FC236}">
                <a16:creationId xmlns="" xmlns:a16="http://schemas.microsoft.com/office/drawing/2014/main" id="{0521E9F5-07D7-4BB1-8FBD-3BE503820F17}"/>
              </a:ext>
            </a:extLst>
          </p:cNvPr>
          <p:cNvSpPr>
            <a:spLocks noGrp="1"/>
          </p:cNvSpPr>
          <p:nvPr>
            <p:ph type="title"/>
          </p:nvPr>
        </p:nvSpPr>
        <p:spPr>
          <a:xfrm>
            <a:off x="457200" y="274638"/>
            <a:ext cx="8229600" cy="573087"/>
          </a:xfrm>
        </p:spPr>
        <p:txBody>
          <a:bodyPr>
            <a:normAutofit fontScale="90000"/>
          </a:bodyPr>
          <a:lstStyle/>
          <a:p>
            <a:r>
              <a:rPr lang="en-US" altLang="en-US" sz="3600" b="1" u="sng" dirty="0"/>
              <a:t>PPP Case Exercise Questions:</a:t>
            </a:r>
          </a:p>
        </p:txBody>
      </p:sp>
    </p:spTree>
    <p:extLst>
      <p:ext uri="{BB962C8B-B14F-4D97-AF65-F5344CB8AC3E}">
        <p14:creationId xmlns:p14="http://schemas.microsoft.com/office/powerpoint/2010/main" xmlns="" val="2334979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 xmlns:a16="http://schemas.microsoft.com/office/drawing/2014/main" id="{33769EE8-A4B5-4597-821C-A4987CFFD6BF}"/>
              </a:ext>
            </a:extLst>
          </p:cNvPr>
          <p:cNvSpPr>
            <a:spLocks noGrp="1"/>
          </p:cNvSpPr>
          <p:nvPr>
            <p:ph type="title"/>
          </p:nvPr>
        </p:nvSpPr>
        <p:spPr>
          <a:xfrm>
            <a:off x="685800" y="152400"/>
            <a:ext cx="6998724" cy="1219200"/>
          </a:xfrm>
          <a:solidFill>
            <a:schemeClr val="bg1"/>
          </a:solidFill>
          <a:extLst/>
        </p:spPr>
        <p:txBody>
          <a:bodyPr>
            <a:normAutofit/>
          </a:bodyPr>
          <a:lstStyle/>
          <a:p>
            <a:pPr algn="ctr">
              <a:defRPr/>
            </a:pPr>
            <a:r>
              <a:rPr lang="en-US" sz="3200" b="1" u="sng" dirty="0"/>
              <a:t>Gotham City’s PPP Tender for Municipal Solid Waste Recycling</a:t>
            </a:r>
          </a:p>
        </p:txBody>
      </p:sp>
      <p:sp>
        <p:nvSpPr>
          <p:cNvPr id="25603" name="Content Placeholder 2" descr="Rectangle: Click to edit Master text styles&#10;Second level&#10;Third level&#10;Fourth level&#10;Fifth level">
            <a:extLst>
              <a:ext uri="{FF2B5EF4-FFF2-40B4-BE49-F238E27FC236}">
                <a16:creationId xmlns="" xmlns:a16="http://schemas.microsoft.com/office/drawing/2014/main" id="{6BCDCACF-2AA4-45E3-B192-23B22FC959D0}"/>
              </a:ext>
            </a:extLst>
          </p:cNvPr>
          <p:cNvSpPr>
            <a:spLocks noGrp="1"/>
          </p:cNvSpPr>
          <p:nvPr>
            <p:ph idx="1"/>
          </p:nvPr>
        </p:nvSpPr>
        <p:spPr>
          <a:xfrm>
            <a:off x="533400" y="1676400"/>
            <a:ext cx="7371422" cy="3886200"/>
          </a:xfrm>
          <a:extLst/>
        </p:spPr>
        <p:txBody>
          <a:bodyPr>
            <a:normAutofit/>
          </a:bodyPr>
          <a:lstStyle/>
          <a:p>
            <a:pPr algn="just">
              <a:defRPr/>
            </a:pPr>
            <a:r>
              <a:rPr lang="en-US" sz="2800" dirty="0"/>
              <a:t>Gotham City issued a Request for Qualification (</a:t>
            </a:r>
            <a:r>
              <a:rPr lang="en-US" sz="2800" dirty="0" err="1"/>
              <a:t>RfQ</a:t>
            </a:r>
            <a:r>
              <a:rPr lang="en-US" sz="2800" dirty="0"/>
              <a:t>) &amp; short-listed 4 private bidding consortia:</a:t>
            </a:r>
          </a:p>
          <a:p>
            <a:pPr marL="971550" lvl="1" indent="-514350" algn="just">
              <a:buFont typeface="+mj-lt"/>
              <a:buAutoNum type="arabicPeriod"/>
              <a:defRPr/>
            </a:pPr>
            <a:r>
              <a:rPr lang="en-US" sz="2800" i="1" dirty="0"/>
              <a:t>Roma Recycling Inc. (RRI)</a:t>
            </a:r>
            <a:endParaRPr lang="en-US" sz="2800" dirty="0"/>
          </a:p>
          <a:p>
            <a:pPr marL="971550" lvl="1" indent="-514350" algn="just">
              <a:buFont typeface="+mj-lt"/>
              <a:buAutoNum type="arabicPeriod"/>
              <a:defRPr/>
            </a:pPr>
            <a:r>
              <a:rPr lang="en-US" sz="2800" i="1" dirty="0" err="1"/>
              <a:t>Poa</a:t>
            </a:r>
            <a:r>
              <a:rPr lang="en-US" sz="2800" i="1" dirty="0"/>
              <a:t> </a:t>
            </a:r>
            <a:r>
              <a:rPr lang="en-US" sz="2800" i="1" dirty="0" err="1"/>
              <a:t>Kachizi</a:t>
            </a:r>
            <a:r>
              <a:rPr lang="en-US" sz="2800" i="1" dirty="0"/>
              <a:t> Pickers, Inc. (BPI)</a:t>
            </a:r>
          </a:p>
          <a:p>
            <a:pPr marL="971550" lvl="1" indent="-514350" algn="just">
              <a:buFont typeface="+mj-lt"/>
              <a:buAutoNum type="arabicPeriod"/>
              <a:defRPr/>
            </a:pPr>
            <a:r>
              <a:rPr lang="en-US" sz="2800" i="1" dirty="0" err="1"/>
              <a:t>Enviro</a:t>
            </a:r>
            <a:r>
              <a:rPr lang="en-US" sz="2800" i="1" dirty="0"/>
              <a:t>-Tech, Inc. (ETI)</a:t>
            </a:r>
            <a:endParaRPr lang="en-US" sz="2800" dirty="0"/>
          </a:p>
          <a:p>
            <a:pPr marL="971550" lvl="1" indent="-514350" algn="just">
              <a:buFont typeface="+mj-lt"/>
              <a:buAutoNum type="arabicPeriod"/>
              <a:defRPr/>
            </a:pPr>
            <a:r>
              <a:rPr lang="en-US" sz="2800" i="1" dirty="0"/>
              <a:t>Garbage-In &amp; Garbage-Out (GIGO)</a:t>
            </a:r>
            <a:endParaRPr lang="en-US" sz="2800" dirty="0"/>
          </a:p>
          <a:p>
            <a:pPr marL="457200" lvl="1" indent="0" algn="just">
              <a:buFontTx/>
              <a:buNone/>
              <a:defRPr/>
            </a:pPr>
            <a:endParaRPr lang="en-US" sz="2800" dirty="0"/>
          </a:p>
        </p:txBody>
      </p:sp>
      <p:sp>
        <p:nvSpPr>
          <p:cNvPr id="23556" name="Slide Number Placeholder 5">
            <a:extLst>
              <a:ext uri="{FF2B5EF4-FFF2-40B4-BE49-F238E27FC236}">
                <a16:creationId xmlns="" xmlns:a16="http://schemas.microsoft.com/office/drawing/2014/main" id="{702F99EF-E6F8-4768-A51F-CBF215AB7B44}"/>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16</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86146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descr="Rectangle: Click to edit Master text styles&#10;Second level&#10;Third level&#10;Fourth level&#10;Fifth level">
            <a:extLst>
              <a:ext uri="{FF2B5EF4-FFF2-40B4-BE49-F238E27FC236}">
                <a16:creationId xmlns="" xmlns:a16="http://schemas.microsoft.com/office/drawing/2014/main" id="{DA1F95C5-D572-408C-9CE3-227A0972297A}"/>
              </a:ext>
            </a:extLst>
          </p:cNvPr>
          <p:cNvSpPr>
            <a:spLocks noGrp="1"/>
          </p:cNvSpPr>
          <p:nvPr>
            <p:ph idx="1"/>
          </p:nvPr>
        </p:nvSpPr>
        <p:spPr>
          <a:xfrm>
            <a:off x="152400" y="1023678"/>
            <a:ext cx="7480289" cy="531275"/>
          </a:xfrm>
          <a:solidFill>
            <a:schemeClr val="bg1"/>
          </a:solidFill>
          <a:extLst/>
        </p:spPr>
        <p:txBody>
          <a:bodyPr>
            <a:normAutofit fontScale="77500" lnSpcReduction="20000"/>
          </a:bodyPr>
          <a:lstStyle/>
          <a:p>
            <a:pPr>
              <a:defRPr/>
            </a:pPr>
            <a:r>
              <a:rPr lang="en-US" sz="2000" b="1" dirty="0"/>
              <a:t>Concession structure:</a:t>
            </a:r>
            <a:r>
              <a:rPr lang="en-US" sz="2000" dirty="0"/>
              <a:t> 10 year concession. Concessionaire earns its own revenues from sales of recycled wastes to bulk purchasers + payment from Gotham City</a:t>
            </a:r>
          </a:p>
          <a:p>
            <a:pPr>
              <a:defRPr/>
            </a:pPr>
            <a:endParaRPr lang="en-US" sz="2000" dirty="0"/>
          </a:p>
        </p:txBody>
      </p:sp>
      <p:sp>
        <p:nvSpPr>
          <p:cNvPr id="33795" name="Title 1">
            <a:extLst>
              <a:ext uri="{FF2B5EF4-FFF2-40B4-BE49-F238E27FC236}">
                <a16:creationId xmlns="" xmlns:a16="http://schemas.microsoft.com/office/drawing/2014/main" id="{43B7CDF9-483E-40FD-8B03-4B89C7CFCAA7}"/>
              </a:ext>
            </a:extLst>
          </p:cNvPr>
          <p:cNvSpPr>
            <a:spLocks noGrp="1"/>
          </p:cNvSpPr>
          <p:nvPr>
            <p:ph type="title"/>
          </p:nvPr>
        </p:nvSpPr>
        <p:spPr>
          <a:xfrm>
            <a:off x="304800" y="76200"/>
            <a:ext cx="8534400" cy="609600"/>
          </a:xfrm>
          <a:solidFill>
            <a:schemeClr val="bg1"/>
          </a:solidFill>
          <a:extLst/>
        </p:spPr>
        <p:txBody>
          <a:bodyPr>
            <a:normAutofit fontScale="90000"/>
          </a:bodyPr>
          <a:lstStyle/>
          <a:p>
            <a:pPr>
              <a:defRPr/>
            </a:pPr>
            <a:r>
              <a:rPr lang="en-US" b="1" u="sng" dirty="0"/>
              <a:t>Gotham City Recycling PPP Structure</a:t>
            </a:r>
          </a:p>
        </p:txBody>
      </p:sp>
      <p:graphicFrame>
        <p:nvGraphicFramePr>
          <p:cNvPr id="6" name="Table 5">
            <a:extLst>
              <a:ext uri="{FF2B5EF4-FFF2-40B4-BE49-F238E27FC236}">
                <a16:creationId xmlns="" xmlns:a16="http://schemas.microsoft.com/office/drawing/2014/main" id="{8630F986-E4E4-4E80-AA6C-486E1A1A32DE}"/>
              </a:ext>
            </a:extLst>
          </p:cNvPr>
          <p:cNvGraphicFramePr>
            <a:graphicFrameLocks noGrp="1"/>
          </p:cNvGraphicFramePr>
          <p:nvPr>
            <p:extLst>
              <p:ext uri="{D42A27DB-BD31-4B8C-83A1-F6EECF244321}">
                <p14:modId xmlns:p14="http://schemas.microsoft.com/office/powerpoint/2010/main" xmlns="" val="82291448"/>
              </p:ext>
            </p:extLst>
          </p:nvPr>
        </p:nvGraphicFramePr>
        <p:xfrm>
          <a:off x="152400" y="1554954"/>
          <a:ext cx="8805183" cy="4957063"/>
        </p:xfrm>
        <a:graphic>
          <a:graphicData uri="http://schemas.openxmlformats.org/drawingml/2006/table">
            <a:tbl>
              <a:tblPr/>
              <a:tblGrid>
                <a:gridCol w="2668588">
                  <a:extLst>
                    <a:ext uri="{9D8B030D-6E8A-4147-A177-3AD203B41FA5}">
                      <a16:colId xmlns="" xmlns:a16="http://schemas.microsoft.com/office/drawing/2014/main" val="20000"/>
                    </a:ext>
                  </a:extLst>
                </a:gridCol>
                <a:gridCol w="2895600">
                  <a:extLst>
                    <a:ext uri="{9D8B030D-6E8A-4147-A177-3AD203B41FA5}">
                      <a16:colId xmlns="" xmlns:a16="http://schemas.microsoft.com/office/drawing/2014/main" val="20001"/>
                    </a:ext>
                  </a:extLst>
                </a:gridCol>
                <a:gridCol w="3240995">
                  <a:extLst>
                    <a:ext uri="{9D8B030D-6E8A-4147-A177-3AD203B41FA5}">
                      <a16:colId xmlns="" xmlns:a16="http://schemas.microsoft.com/office/drawing/2014/main" val="20002"/>
                    </a:ext>
                  </a:extLst>
                </a:gridCol>
              </a:tblGrid>
              <a:tr h="1737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a:ln>
                            <a:noFill/>
                          </a:ln>
                          <a:solidFill>
                            <a:schemeClr val="tx1"/>
                          </a:solidFill>
                          <a:effectLst/>
                          <a:latin typeface="Times New Roman" pitchFamily="18" charset="0"/>
                          <a:cs typeface="Times New Roman" pitchFamily="18" charset="0"/>
                        </a:rPr>
                        <a:t>PPP Risk Category</a:t>
                      </a:r>
                      <a:endParaRPr kumimoji="0" lang="en-US" sz="1200" b="1" i="0" u="none" strike="noStrike" cap="none" normalizeH="0" baseline="0" dirty="0">
                        <a:ln>
                          <a:noFill/>
                        </a:ln>
                        <a:solidFill>
                          <a:schemeClr val="tx1"/>
                        </a:solidFill>
                        <a:effectLst/>
                        <a:latin typeface="Times New Roman" pitchFamily="18" charset="0"/>
                        <a:cs typeface="Times New Roman" pitchFamily="18" charset="0"/>
                      </a:endParaRP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a:ln>
                            <a:noFill/>
                          </a:ln>
                          <a:solidFill>
                            <a:schemeClr val="tx1"/>
                          </a:solidFill>
                          <a:effectLst/>
                          <a:latin typeface="Times New Roman" pitchFamily="18" charset="0"/>
                          <a:cs typeface="Times New Roman" pitchFamily="18" charset="0"/>
                        </a:rPr>
                        <a:t>Government</a:t>
                      </a:r>
                      <a:endParaRPr kumimoji="0" lang="en-US" sz="1200" b="1" i="0" u="none" strike="noStrike" cap="none" normalizeH="0" baseline="0" dirty="0">
                        <a:ln>
                          <a:noFill/>
                        </a:ln>
                        <a:solidFill>
                          <a:schemeClr val="tx1"/>
                        </a:solidFill>
                        <a:effectLst/>
                        <a:latin typeface="Times New Roman" pitchFamily="18" charset="0"/>
                        <a:cs typeface="Times New Roman" pitchFamily="18" charset="0"/>
                      </a:endParaRP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a:ln>
                            <a:noFill/>
                          </a:ln>
                          <a:solidFill>
                            <a:schemeClr val="tx1"/>
                          </a:solidFill>
                          <a:effectLst/>
                          <a:latin typeface="Times New Roman" pitchFamily="18" charset="0"/>
                          <a:cs typeface="Times New Roman" pitchFamily="18" charset="0"/>
                        </a:rPr>
                        <a:t>Private Concessionaire</a:t>
                      </a:r>
                      <a:endParaRPr kumimoji="0" lang="en-US" sz="1200" b="1" i="0" u="none" strike="noStrike" cap="none" normalizeH="0" baseline="0">
                        <a:ln>
                          <a:noFill/>
                        </a:ln>
                        <a:solidFill>
                          <a:schemeClr val="tx1"/>
                        </a:solidFill>
                        <a:effectLst/>
                        <a:latin typeface="Times New Roman" pitchFamily="18" charset="0"/>
                        <a:cs typeface="Times New Roman" pitchFamily="18" charset="0"/>
                      </a:endParaRP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0"/>
                  </a:ext>
                </a:extLst>
              </a:tr>
              <a:tr h="1737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Land Acquisition</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Gotham City Administration</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 </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1"/>
                  </a:ext>
                </a:extLst>
              </a:tr>
              <a:tr h="1737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Construction Cost Risk</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 </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Private Concessionaire</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4343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Financing Risk</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 </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All financing for project is raised by the Private Concessionaire</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723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Completion Risk</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 </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Private Concessionaire (Concessionaire provides a performance bond equal to 1 year of estimated annual revenues during construction)</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723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Times New Roman" pitchFamily="18" charset="0"/>
                          <a:cs typeface="Times New Roman" pitchFamily="18" charset="0"/>
                        </a:rPr>
                        <a:t>Performance Risk (Ability to meet perform all required waste collection standards &amp; procedures)</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 </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Private Concessionaire (Concessionaire provides a performance bond equal to 1 year of estimated annual revenues until year 20)</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8687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Demand Risk</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Gotham City guarantees: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 A minimum annual payment to the private partner, set through competitive tender.</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Private concessionaire assumes demand risks for any levels </a:t>
                      </a:r>
                      <a:r>
                        <a:rPr kumimoji="0" lang="en-US" sz="1200" b="0" i="0" u="sng" strike="noStrike" cap="none" normalizeH="0" baseline="0" dirty="0">
                          <a:ln>
                            <a:noFill/>
                          </a:ln>
                          <a:solidFill>
                            <a:schemeClr val="tx1"/>
                          </a:solidFill>
                          <a:effectLst/>
                          <a:latin typeface="Times New Roman" pitchFamily="18" charset="0"/>
                          <a:cs typeface="Times New Roman" pitchFamily="18" charset="0"/>
                        </a:rPr>
                        <a:t>above</a:t>
                      </a:r>
                      <a:r>
                        <a:rPr kumimoji="0" lang="en-US" sz="1200" b="0" i="0" u="none" strike="noStrike" cap="none" normalizeH="0" baseline="0" dirty="0">
                          <a:ln>
                            <a:noFill/>
                          </a:ln>
                          <a:solidFill>
                            <a:schemeClr val="tx1"/>
                          </a:solidFill>
                          <a:effectLst/>
                          <a:latin typeface="Times New Roman" pitchFamily="18" charset="0"/>
                          <a:cs typeface="Times New Roman" pitchFamily="18" charset="0"/>
                        </a:rPr>
                        <a:t> the guaranteed annual payment from Gotham City.</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346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Political &amp; Regulatory Risks</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pitchFamily="18" charset="0"/>
                          <a:cs typeface="Times New Roman" pitchFamily="18" charset="0"/>
                        </a:rPr>
                        <a:t>Gothem</a:t>
                      </a:r>
                      <a:r>
                        <a:rPr kumimoji="0" lang="en-US" sz="1200" b="0" i="0" u="none" strike="noStrike" cap="none" normalizeH="0" baseline="0" dirty="0">
                          <a:ln>
                            <a:noFill/>
                          </a:ln>
                          <a:solidFill>
                            <a:schemeClr val="tx1"/>
                          </a:solidFill>
                          <a:effectLst/>
                          <a:latin typeface="Times New Roman" pitchFamily="18" charset="0"/>
                          <a:cs typeface="Times New Roman" pitchFamily="18" charset="0"/>
                        </a:rPr>
                        <a:t> City </a:t>
                      </a:r>
                      <a:r>
                        <a:rPr kumimoji="0" lang="en-US" sz="1200" b="0" i="0" u="none" strike="noStrike" cap="none" normalizeH="0" baseline="0" dirty="0" err="1">
                          <a:ln>
                            <a:noFill/>
                          </a:ln>
                          <a:solidFill>
                            <a:schemeClr val="tx1"/>
                          </a:solidFill>
                          <a:effectLst/>
                          <a:latin typeface="Times New Roman" pitchFamily="18" charset="0"/>
                          <a:cs typeface="Times New Roman" pitchFamily="18" charset="0"/>
                        </a:rPr>
                        <a:t>Adminstration</a:t>
                      </a:r>
                      <a:endParaRPr kumimoji="0" lang="en-US" sz="1200" b="0" i="0" u="none" strike="noStrike" cap="none" normalizeH="0" baseline="0" dirty="0">
                        <a:ln>
                          <a:noFill/>
                        </a:ln>
                        <a:solidFill>
                          <a:schemeClr val="tx1"/>
                        </a:solidFill>
                        <a:effectLst/>
                        <a:latin typeface="Times New Roman" pitchFamily="18" charset="0"/>
                        <a:cs typeface="Times New Roman" pitchFamily="18" charset="0"/>
                      </a:endParaRP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 </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7"/>
                  </a:ext>
                </a:extLst>
              </a:tr>
              <a:tr h="7239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Inflation</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Shared (Private Concessionaire may petition Gotham City Administration for payment changes due to inflation as needed during life of the contract)</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Shared (Private Concessionaire may petition Gotham City Administration for price changes due to inflation as needed during life of the contract)</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r h="5791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Times New Roman" pitchFamily="18" charset="0"/>
                          <a:cs typeface="Times New Roman" pitchFamily="18" charset="0"/>
                        </a:rPr>
                        <a:t>Environmental Risks</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cs typeface="Times New Roman" pitchFamily="18" charset="0"/>
                        </a:rPr>
                        <a:t> </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cs typeface="Times New Roman" pitchFamily="18" charset="0"/>
                        </a:rPr>
                        <a:t>Private concessionaire is liable for any environmental impacts during the life of the PPP contract</a:t>
                      </a:r>
                    </a:p>
                  </a:txBody>
                  <a:tcPr marL="53039" marR="5303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9"/>
                  </a:ext>
                </a:extLst>
              </a:tr>
            </a:tbl>
          </a:graphicData>
        </a:graphic>
      </p:graphicFrame>
      <p:sp>
        <p:nvSpPr>
          <p:cNvPr id="24626" name="Slide Number Placeholder 2">
            <a:extLst>
              <a:ext uri="{FF2B5EF4-FFF2-40B4-BE49-F238E27FC236}">
                <a16:creationId xmlns="" xmlns:a16="http://schemas.microsoft.com/office/drawing/2014/main" id="{BDC020C3-4006-4EF4-AED4-D6E0D415C45E}"/>
              </a:ext>
            </a:extLst>
          </p:cNvPr>
          <p:cNvSpPr>
            <a:spLocks noGrp="1" noChangeArrowheads="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17</a:t>
            </a:fld>
            <a:endParaRPr lang="en-US" altLang="en-US" sz="1600" b="1" baseline="28000">
              <a:solidFill>
                <a:srgbClr val="990033"/>
              </a:solidFill>
              <a:latin typeface="Garamond" panose="02020404030301010803" pitchFamily="18" charset="0"/>
            </a:endParaRPr>
          </a:p>
        </p:txBody>
      </p:sp>
    </p:spTree>
    <p:extLst>
      <p:ext uri="{BB962C8B-B14F-4D97-AF65-F5344CB8AC3E}">
        <p14:creationId xmlns:p14="http://schemas.microsoft.com/office/powerpoint/2010/main" xmlns="" val="1831060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descr="Rectangle: Click to edit Master text styles&#10;Second level&#10;Third level&#10;Fourth level&#10;Fifth level">
            <a:extLst>
              <a:ext uri="{FF2B5EF4-FFF2-40B4-BE49-F238E27FC236}">
                <a16:creationId xmlns="" xmlns:a16="http://schemas.microsoft.com/office/drawing/2014/main" id="{CE1EEDAE-AA58-4556-B199-B70A6E6998FA}"/>
              </a:ext>
            </a:extLst>
          </p:cNvPr>
          <p:cNvSpPr>
            <a:spLocks noGrp="1"/>
          </p:cNvSpPr>
          <p:nvPr>
            <p:ph idx="1"/>
          </p:nvPr>
        </p:nvSpPr>
        <p:spPr>
          <a:xfrm>
            <a:off x="76200" y="1390749"/>
            <a:ext cx="8610600" cy="4852889"/>
          </a:xfrm>
          <a:extLst/>
        </p:spPr>
        <p:txBody>
          <a:bodyPr>
            <a:normAutofit fontScale="92500" lnSpcReduction="10000"/>
          </a:bodyPr>
          <a:lstStyle/>
          <a:p>
            <a:pPr algn="just">
              <a:defRPr/>
            </a:pPr>
            <a:r>
              <a:rPr lang="en-US" sz="2000" b="1" dirty="0"/>
              <a:t>Capacity:</a:t>
            </a:r>
            <a:r>
              <a:rPr lang="en-US" sz="2000" dirty="0"/>
              <a:t> </a:t>
            </a:r>
          </a:p>
          <a:p>
            <a:pPr lvl="1" algn="just">
              <a:defRPr/>
            </a:pPr>
            <a:r>
              <a:rPr lang="en-US" sz="2000" dirty="0"/>
              <a:t>Provide capacity to collect and sort up to 150,000 </a:t>
            </a:r>
            <a:r>
              <a:rPr lang="en-US" sz="2000" dirty="0" err="1"/>
              <a:t>tonnes</a:t>
            </a:r>
            <a:r>
              <a:rPr lang="en-US" sz="2000" dirty="0"/>
              <a:t> of municipal solid waste per year, and an average of 75 </a:t>
            </a:r>
            <a:r>
              <a:rPr lang="en-US" sz="2000" dirty="0" err="1"/>
              <a:t>tonnes</a:t>
            </a:r>
            <a:r>
              <a:rPr lang="en-US" sz="2000" dirty="0"/>
              <a:t> per day.</a:t>
            </a:r>
          </a:p>
          <a:p>
            <a:pPr lvl="1" algn="just">
              <a:defRPr/>
            </a:pPr>
            <a:r>
              <a:rPr lang="en-US" sz="2000" dirty="0"/>
              <a:t>Ability to recover and to sell four different types of bulk recycled waste products:</a:t>
            </a:r>
          </a:p>
          <a:p>
            <a:pPr lvl="2" algn="just">
              <a:defRPr/>
            </a:pPr>
            <a:r>
              <a:rPr lang="en-US" sz="1600" dirty="0"/>
              <a:t>Paper &amp; Cardboard</a:t>
            </a:r>
          </a:p>
          <a:p>
            <a:pPr lvl="2" algn="just">
              <a:defRPr/>
            </a:pPr>
            <a:r>
              <a:rPr lang="en-US" sz="1600" dirty="0"/>
              <a:t>Plastics</a:t>
            </a:r>
          </a:p>
          <a:p>
            <a:pPr lvl="2" algn="just">
              <a:defRPr/>
            </a:pPr>
            <a:r>
              <a:rPr lang="en-US" sz="1600" dirty="0"/>
              <a:t>Glass</a:t>
            </a:r>
          </a:p>
          <a:p>
            <a:pPr lvl="2" algn="just">
              <a:defRPr/>
            </a:pPr>
            <a:r>
              <a:rPr lang="en-US" sz="1600" dirty="0"/>
              <a:t> Metals</a:t>
            </a:r>
          </a:p>
          <a:p>
            <a:pPr lvl="1" algn="just">
              <a:defRPr/>
            </a:pPr>
            <a:r>
              <a:rPr lang="en-US" sz="2000" dirty="0"/>
              <a:t>Ability to transfer and dispose residual non-recyclable waste projects in a sanitary landfill</a:t>
            </a:r>
          </a:p>
          <a:p>
            <a:pPr algn="just">
              <a:defRPr/>
            </a:pPr>
            <a:r>
              <a:rPr lang="en-US" sz="2000" b="1" dirty="0"/>
              <a:t>Timing:</a:t>
            </a:r>
            <a:r>
              <a:rPr lang="en-US" sz="2000" dirty="0"/>
              <a:t> Facility must be operational within 1 year of the private concessionaire’s reaching of financial closure for this project. Concession term of 10 years.</a:t>
            </a:r>
          </a:p>
          <a:p>
            <a:pPr algn="just">
              <a:defRPr/>
            </a:pPr>
            <a:r>
              <a:rPr lang="en-US" sz="2000" b="1" dirty="0"/>
              <a:t>Performance:</a:t>
            </a:r>
            <a:r>
              <a:rPr lang="en-US" sz="2000" dirty="0"/>
              <a:t> </a:t>
            </a:r>
          </a:p>
          <a:p>
            <a:pPr lvl="1" algn="just">
              <a:defRPr/>
            </a:pPr>
            <a:r>
              <a:rPr lang="en-US" sz="2000" dirty="0"/>
              <a:t>Reliability: Private partner must be available to provide waste collection and recovery service  99% of the time, according to its scheduled hours of operations.</a:t>
            </a:r>
          </a:p>
        </p:txBody>
      </p:sp>
      <p:sp>
        <p:nvSpPr>
          <p:cNvPr id="34819" name="Title 1">
            <a:extLst>
              <a:ext uri="{FF2B5EF4-FFF2-40B4-BE49-F238E27FC236}">
                <a16:creationId xmlns="" xmlns:a16="http://schemas.microsoft.com/office/drawing/2014/main" id="{C31B67DD-17AD-4A4C-8DB7-70F84CE910F7}"/>
              </a:ext>
            </a:extLst>
          </p:cNvPr>
          <p:cNvSpPr>
            <a:spLocks noGrp="1"/>
          </p:cNvSpPr>
          <p:nvPr>
            <p:ph type="title"/>
          </p:nvPr>
        </p:nvSpPr>
        <p:spPr>
          <a:xfrm>
            <a:off x="76200" y="76200"/>
            <a:ext cx="8991600" cy="914400"/>
          </a:xfrm>
          <a:solidFill>
            <a:schemeClr val="bg1"/>
          </a:solidFill>
          <a:extLst/>
        </p:spPr>
        <p:txBody>
          <a:bodyPr>
            <a:normAutofit fontScale="90000"/>
          </a:bodyPr>
          <a:lstStyle/>
          <a:p>
            <a:pPr>
              <a:defRPr/>
            </a:pPr>
            <a:r>
              <a:rPr lang="en-US" sz="3600" b="1" u="sng" dirty="0"/>
              <a:t>Gotham City’s Recycling PPP Project Output Standards</a:t>
            </a:r>
          </a:p>
        </p:txBody>
      </p:sp>
      <p:sp>
        <p:nvSpPr>
          <p:cNvPr id="25604" name="Slide Number Placeholder 5">
            <a:extLst>
              <a:ext uri="{FF2B5EF4-FFF2-40B4-BE49-F238E27FC236}">
                <a16:creationId xmlns="" xmlns:a16="http://schemas.microsoft.com/office/drawing/2014/main" id="{3B06D3A7-E1EE-4D5D-9959-510869B2D8DA}"/>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18</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38162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23BE86F3-C7D8-4663-A13F-8093E3051333}"/>
              </a:ext>
            </a:extLst>
          </p:cNvPr>
          <p:cNvSpPr>
            <a:spLocks noGrp="1" noChangeArrowheads="1"/>
          </p:cNvSpPr>
          <p:nvPr>
            <p:ph type="title"/>
          </p:nvPr>
        </p:nvSpPr>
        <p:spPr>
          <a:xfrm>
            <a:off x="76200" y="228600"/>
            <a:ext cx="8991600" cy="1143000"/>
          </a:xfrm>
          <a:solidFill>
            <a:schemeClr val="bg1"/>
          </a:solidFill>
        </p:spPr>
        <p:txBody>
          <a:bodyPr/>
          <a:lstStyle/>
          <a:p>
            <a:pPr algn="ctr"/>
            <a:r>
              <a:rPr lang="en-US" altLang="en-US" sz="3200" b="1"/>
              <a:t>PPP Technical Proposal Evaluation Criteria: “Technically Responsive, or Not?”</a:t>
            </a:r>
          </a:p>
        </p:txBody>
      </p:sp>
      <p:sp>
        <p:nvSpPr>
          <p:cNvPr id="26627" name="Content Placeholder 2" descr="Rectangle: Click to edit Master text styles&#10;Second level&#10;Third level&#10;Fourth level&#10;Fifth level">
            <a:extLst>
              <a:ext uri="{FF2B5EF4-FFF2-40B4-BE49-F238E27FC236}">
                <a16:creationId xmlns="" xmlns:a16="http://schemas.microsoft.com/office/drawing/2014/main" id="{7DEDB8AA-4C0E-474F-9876-93A84D1C8C97}"/>
              </a:ext>
            </a:extLst>
          </p:cNvPr>
          <p:cNvSpPr>
            <a:spLocks noGrp="1" noChangeArrowheads="1"/>
          </p:cNvSpPr>
          <p:nvPr>
            <p:ph idx="1"/>
          </p:nvPr>
        </p:nvSpPr>
        <p:spPr>
          <a:xfrm>
            <a:off x="152400" y="1524000"/>
            <a:ext cx="8839200" cy="4495800"/>
          </a:xfrm>
        </p:spPr>
        <p:txBody>
          <a:bodyPr/>
          <a:lstStyle/>
          <a:p>
            <a:pPr algn="just"/>
            <a:r>
              <a:rPr lang="en-US" altLang="en-US" sz="2000" b="1" dirty="0"/>
              <a:t>Legal:</a:t>
            </a:r>
            <a:r>
              <a:rPr lang="en-US" altLang="en-US" sz="2000" dirty="0"/>
              <a:t> Are all of the legal conditions and risk-allocation measures contained in the model Concession Contract acceptable to the private bidder?</a:t>
            </a:r>
          </a:p>
          <a:p>
            <a:pPr algn="just"/>
            <a:r>
              <a:rPr lang="en-US" altLang="en-US" sz="2000" b="1" dirty="0"/>
              <a:t>Design:</a:t>
            </a:r>
            <a:r>
              <a:rPr lang="en-US" altLang="en-US" sz="2000" dirty="0"/>
              <a:t> Is the design determined to be technically feasible and provide the capacity to meet the performance standards of the PPP project?</a:t>
            </a:r>
          </a:p>
          <a:p>
            <a:pPr algn="just"/>
            <a:r>
              <a:rPr lang="en-US" altLang="en-US" sz="2000" b="1" dirty="0"/>
              <a:t>Timing:</a:t>
            </a:r>
            <a:r>
              <a:rPr lang="en-US" altLang="en-US" sz="2000" dirty="0"/>
              <a:t> will the private partner be able to reliably provide the services by the required start date and throughout the 10-year life of the contract?</a:t>
            </a:r>
          </a:p>
          <a:p>
            <a:pPr algn="just"/>
            <a:r>
              <a:rPr lang="en-US" altLang="en-US" sz="2000" b="1" dirty="0"/>
              <a:t>Strategy for Raising Financing:</a:t>
            </a:r>
            <a:r>
              <a:rPr lang="en-US" altLang="en-US" sz="2000" dirty="0"/>
              <a:t> does the private partner have a realistic and practical plan for raising the financing required for the project?</a:t>
            </a:r>
          </a:p>
          <a:p>
            <a:pPr algn="just"/>
            <a:r>
              <a:rPr lang="en-US" altLang="en-US" sz="2000" b="1" dirty="0"/>
              <a:t>Operating Plan &amp; Performance:</a:t>
            </a:r>
            <a:r>
              <a:rPr lang="en-US" altLang="en-US" sz="2000" dirty="0"/>
              <a:t> Will the private partner be able to meet all of the required technical performance output standards including both safety and emission standards?</a:t>
            </a:r>
          </a:p>
        </p:txBody>
      </p:sp>
      <p:sp>
        <p:nvSpPr>
          <p:cNvPr id="26628" name="Slide Number Placeholder 5">
            <a:extLst>
              <a:ext uri="{FF2B5EF4-FFF2-40B4-BE49-F238E27FC236}">
                <a16:creationId xmlns="" xmlns:a16="http://schemas.microsoft.com/office/drawing/2014/main" id="{9DAE8F13-91E5-431B-8D96-E701BA929BBE}"/>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19</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3416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descr="Rectangle: Click to edit Master text styles&#10;Second level&#10;Third level&#10;Fourth level&#10;Fifth level">
            <a:extLst>
              <a:ext uri="{FF2B5EF4-FFF2-40B4-BE49-F238E27FC236}">
                <a16:creationId xmlns="" xmlns:a16="http://schemas.microsoft.com/office/drawing/2014/main" id="{9F91AC6D-92DB-4F52-8F2C-C46C17386CC1}"/>
              </a:ext>
            </a:extLst>
          </p:cNvPr>
          <p:cNvSpPr>
            <a:spLocks noGrp="1"/>
          </p:cNvSpPr>
          <p:nvPr>
            <p:ph idx="1"/>
          </p:nvPr>
        </p:nvSpPr>
        <p:spPr>
          <a:xfrm>
            <a:off x="428625" y="899319"/>
            <a:ext cx="7411403" cy="5059362"/>
          </a:xfrm>
        </p:spPr>
        <p:txBody>
          <a:bodyPr>
            <a:normAutofit/>
          </a:bodyPr>
          <a:lstStyle/>
          <a:p>
            <a:pPr algn="just">
              <a:defRPr/>
            </a:pPr>
            <a:r>
              <a:rPr lang="en-US" sz="2400" dirty="0"/>
              <a:t>A growing number of municipal &amp; regional governments are implementing PPPs to recycle municipal solid wastes</a:t>
            </a:r>
          </a:p>
          <a:p>
            <a:pPr algn="just">
              <a:defRPr/>
            </a:pPr>
            <a:r>
              <a:rPr lang="en-US" sz="2400" dirty="0"/>
              <a:t>Focus on: </a:t>
            </a:r>
          </a:p>
          <a:p>
            <a:pPr lvl="1" algn="just">
              <a:defRPr/>
            </a:pPr>
            <a:r>
              <a:rPr lang="en-US" sz="2400" dirty="0"/>
              <a:t>Cardboard &amp; paper materials</a:t>
            </a:r>
          </a:p>
          <a:p>
            <a:pPr lvl="1" algn="just">
              <a:defRPr/>
            </a:pPr>
            <a:r>
              <a:rPr lang="en-US" sz="2400" dirty="0"/>
              <a:t>Plastics</a:t>
            </a:r>
          </a:p>
          <a:p>
            <a:pPr lvl="1" algn="just">
              <a:defRPr/>
            </a:pPr>
            <a:r>
              <a:rPr lang="en-US" sz="2400" dirty="0"/>
              <a:t>Glass</a:t>
            </a:r>
          </a:p>
          <a:p>
            <a:pPr lvl="1" algn="just">
              <a:defRPr/>
            </a:pPr>
            <a:r>
              <a:rPr lang="en-US" sz="2400" dirty="0"/>
              <a:t>Compostable organic materials</a:t>
            </a:r>
          </a:p>
          <a:p>
            <a:pPr algn="just">
              <a:defRPr/>
            </a:pPr>
            <a:r>
              <a:rPr lang="en-US" sz="2400" dirty="0"/>
              <a:t>Common PPP structures are:</a:t>
            </a:r>
          </a:p>
          <a:p>
            <a:pPr lvl="1" algn="just">
              <a:defRPr/>
            </a:pPr>
            <a:r>
              <a:rPr lang="en-US" sz="2400" dirty="0"/>
              <a:t>Concession: City grants exclusive license (</a:t>
            </a:r>
            <a:r>
              <a:rPr lang="en-US" sz="2400" dirty="0" err="1"/>
              <a:t>ie</a:t>
            </a:r>
            <a:r>
              <a:rPr lang="en-US" sz="2400" dirty="0"/>
              <a:t> “concession”) to private developer to collect &amp; process municipal solid wastes &amp; then sell the recycled products</a:t>
            </a:r>
          </a:p>
        </p:txBody>
      </p:sp>
      <p:sp>
        <p:nvSpPr>
          <p:cNvPr id="8196" name="Slide Number Placeholder 3">
            <a:extLst>
              <a:ext uri="{FF2B5EF4-FFF2-40B4-BE49-F238E27FC236}">
                <a16:creationId xmlns="" xmlns:a16="http://schemas.microsoft.com/office/drawing/2014/main" id="{849E8CAB-E0C4-4899-95E2-07B97A23BF0B}"/>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2</a:t>
            </a:fld>
            <a:endParaRPr lang="en-US" altLang="en-US" sz="1400"/>
          </a:p>
        </p:txBody>
      </p:sp>
      <p:sp>
        <p:nvSpPr>
          <p:cNvPr id="8197" name="Title 4">
            <a:extLst>
              <a:ext uri="{FF2B5EF4-FFF2-40B4-BE49-F238E27FC236}">
                <a16:creationId xmlns="" xmlns:a16="http://schemas.microsoft.com/office/drawing/2014/main" id="{EE2D2361-6468-4839-83B9-FE4380311848}"/>
              </a:ext>
            </a:extLst>
          </p:cNvPr>
          <p:cNvSpPr>
            <a:spLocks noGrp="1"/>
          </p:cNvSpPr>
          <p:nvPr>
            <p:ph type="title"/>
          </p:nvPr>
        </p:nvSpPr>
        <p:spPr>
          <a:xfrm>
            <a:off x="304800" y="76200"/>
            <a:ext cx="8610600" cy="838200"/>
          </a:xfrm>
        </p:spPr>
        <p:txBody>
          <a:bodyPr/>
          <a:lstStyle/>
          <a:p>
            <a:r>
              <a:rPr lang="en-US" altLang="en-US" sz="3200" b="1" u="sng"/>
              <a:t>PPPs in Waste Recycling &amp; Processing</a:t>
            </a:r>
          </a:p>
        </p:txBody>
      </p:sp>
    </p:spTree>
    <p:extLst>
      <p:ext uri="{BB962C8B-B14F-4D97-AF65-F5344CB8AC3E}">
        <p14:creationId xmlns:p14="http://schemas.microsoft.com/office/powerpoint/2010/main" xmlns="" val="1099422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2D179362-081B-4D27-A041-9522D4F7BE02}"/>
              </a:ext>
            </a:extLst>
          </p:cNvPr>
          <p:cNvSpPr>
            <a:spLocks noGrp="1"/>
          </p:cNvSpPr>
          <p:nvPr>
            <p:ph type="title"/>
          </p:nvPr>
        </p:nvSpPr>
        <p:spPr>
          <a:xfrm>
            <a:off x="322263" y="0"/>
            <a:ext cx="8669337" cy="974725"/>
          </a:xfrm>
          <a:solidFill>
            <a:schemeClr val="bg1"/>
          </a:solidFill>
          <a:extLst/>
        </p:spPr>
        <p:txBody>
          <a:bodyPr>
            <a:normAutofit/>
          </a:bodyPr>
          <a:lstStyle/>
          <a:p>
            <a:pPr>
              <a:defRPr/>
            </a:pPr>
            <a:r>
              <a:rPr lang="en-US" sz="3200" b="1" dirty="0"/>
              <a:t>PPP Technical Proposal #1: </a:t>
            </a:r>
            <a:br>
              <a:rPr lang="en-US" sz="3200" b="1" dirty="0"/>
            </a:br>
            <a:r>
              <a:rPr lang="en-US" sz="3200" b="1" dirty="0"/>
              <a:t>Roma Recycling, Inc. (“RRI”)</a:t>
            </a:r>
            <a:endParaRPr lang="en-US" sz="3200" dirty="0"/>
          </a:p>
        </p:txBody>
      </p:sp>
      <p:sp>
        <p:nvSpPr>
          <p:cNvPr id="36867" name="Content Placeholder 2" descr="Rectangle: Click to edit Master text styles&#10;Second level&#10;Third level&#10;Fourth level&#10;Fifth level">
            <a:extLst>
              <a:ext uri="{FF2B5EF4-FFF2-40B4-BE49-F238E27FC236}">
                <a16:creationId xmlns="" xmlns:a16="http://schemas.microsoft.com/office/drawing/2014/main" id="{9C5D4838-9164-4C49-9824-235B908F8A50}"/>
              </a:ext>
            </a:extLst>
          </p:cNvPr>
          <p:cNvSpPr>
            <a:spLocks noGrp="1"/>
          </p:cNvSpPr>
          <p:nvPr>
            <p:ph idx="1"/>
          </p:nvPr>
        </p:nvSpPr>
        <p:spPr>
          <a:xfrm>
            <a:off x="152400" y="1231006"/>
            <a:ext cx="8633615" cy="5093594"/>
          </a:xfrm>
          <a:extLst/>
        </p:spPr>
        <p:txBody>
          <a:bodyPr>
            <a:normAutofit fontScale="92500" lnSpcReduction="10000"/>
          </a:bodyPr>
          <a:lstStyle/>
          <a:p>
            <a:pPr algn="just">
              <a:defRPr/>
            </a:pPr>
            <a:r>
              <a:rPr lang="en-US" sz="2000" b="1" u="sng" dirty="0"/>
              <a:t>Legal Structure:</a:t>
            </a:r>
            <a:r>
              <a:rPr lang="en-US" sz="2000" b="1" dirty="0"/>
              <a:t> </a:t>
            </a:r>
            <a:r>
              <a:rPr lang="en-US" sz="2000" dirty="0"/>
              <a:t>All terms &amp; conditions in the model Contract  acceptable </a:t>
            </a:r>
          </a:p>
          <a:p>
            <a:pPr algn="just">
              <a:defRPr/>
            </a:pPr>
            <a:r>
              <a:rPr lang="en-US" sz="2000" b="1" u="sng" dirty="0"/>
              <a:t>Technical Design &amp; Operation:</a:t>
            </a:r>
            <a:endParaRPr lang="en-US" sz="2000" b="1" dirty="0"/>
          </a:p>
          <a:p>
            <a:pPr lvl="1" algn="just">
              <a:defRPr/>
            </a:pPr>
            <a:r>
              <a:rPr lang="en-US" sz="2000" dirty="0"/>
              <a:t>Construction of a 6,000 m2 Recycling Facility</a:t>
            </a:r>
          </a:p>
          <a:p>
            <a:pPr lvl="1" algn="just">
              <a:defRPr/>
            </a:pPr>
            <a:r>
              <a:rPr lang="en-US" sz="2000" dirty="0"/>
              <a:t>Purchase of 6 trucks</a:t>
            </a:r>
          </a:p>
          <a:p>
            <a:pPr lvl="1" algn="just">
              <a:defRPr/>
            </a:pPr>
            <a:r>
              <a:rPr lang="en-US" sz="2000" dirty="0"/>
              <a:t>Hiring of 75 total staff</a:t>
            </a:r>
          </a:p>
          <a:p>
            <a:pPr algn="just">
              <a:defRPr/>
            </a:pPr>
            <a:r>
              <a:rPr lang="en-US" sz="2000" b="1" u="sng" dirty="0"/>
              <a:t>Timing:</a:t>
            </a:r>
            <a:r>
              <a:rPr lang="en-US" sz="2000" dirty="0"/>
              <a:t> Construction will be completed 12 months of financial closure  </a:t>
            </a:r>
          </a:p>
          <a:p>
            <a:pPr algn="just">
              <a:defRPr/>
            </a:pPr>
            <a:r>
              <a:rPr lang="en-US" sz="2000" b="1" u="sng" dirty="0"/>
              <a:t>Strategy for Financing the Project:</a:t>
            </a:r>
            <a:endParaRPr lang="en-US" sz="2000" b="1" dirty="0"/>
          </a:p>
          <a:p>
            <a:pPr lvl="1" algn="just">
              <a:defRPr/>
            </a:pPr>
            <a:r>
              <a:rPr lang="en-US" sz="2000" dirty="0"/>
              <a:t>Limited-recourse project financing basis, require 1 year reach financial closure </a:t>
            </a:r>
          </a:p>
          <a:p>
            <a:pPr algn="just">
              <a:defRPr/>
            </a:pPr>
            <a:r>
              <a:rPr lang="en-US" sz="2000" b="1" u="sng" dirty="0"/>
              <a:t>Operating Plan &amp; Performance:</a:t>
            </a:r>
            <a:endParaRPr lang="en-US" sz="2000" b="1" dirty="0"/>
          </a:p>
          <a:p>
            <a:pPr lvl="1" algn="just">
              <a:defRPr/>
            </a:pPr>
            <a:r>
              <a:rPr lang="en-US" sz="2000" dirty="0"/>
              <a:t>We will provide the capacity to collect &amp; process 150,000 </a:t>
            </a:r>
            <a:r>
              <a:rPr lang="en-US" sz="2000" dirty="0" err="1"/>
              <a:t>tonnes</a:t>
            </a:r>
            <a:r>
              <a:rPr lang="en-US" sz="2000" dirty="0"/>
              <a:t> of wastes per year and an average of 75 </a:t>
            </a:r>
            <a:r>
              <a:rPr lang="en-US" sz="2000" dirty="0" err="1"/>
              <a:t>tonnes</a:t>
            </a:r>
            <a:r>
              <a:rPr lang="en-US" sz="2000" dirty="0"/>
              <a:t> per day</a:t>
            </a:r>
          </a:p>
          <a:p>
            <a:pPr lvl="1" algn="just">
              <a:defRPr/>
            </a:pPr>
            <a:r>
              <a:rPr lang="en-US" sz="2000" dirty="0"/>
              <a:t>Reliability: Our facility will be available a minimum of 99% of the time Average inspection time:</a:t>
            </a:r>
          </a:p>
          <a:p>
            <a:pPr lvl="1" algn="just">
              <a:defRPr/>
            </a:pPr>
            <a:r>
              <a:rPr lang="en-US" sz="2000" dirty="0"/>
              <a:t>Expected hours of facility operation: 9AM to 5PM (8 hours per day), 260 days per year (5 days per week)</a:t>
            </a:r>
          </a:p>
          <a:p>
            <a:pPr lvl="1" algn="just">
              <a:defRPr/>
            </a:pPr>
            <a:r>
              <a:rPr lang="en-US" sz="2000" dirty="0"/>
              <a:t>Will meet all technical standards as required by the PPP Tender Documents</a:t>
            </a:r>
          </a:p>
          <a:p>
            <a:pPr>
              <a:defRPr/>
            </a:pPr>
            <a:endParaRPr lang="en-US" sz="2000" dirty="0"/>
          </a:p>
        </p:txBody>
      </p:sp>
      <p:sp>
        <p:nvSpPr>
          <p:cNvPr id="27652" name="Slide Number Placeholder 5">
            <a:extLst>
              <a:ext uri="{FF2B5EF4-FFF2-40B4-BE49-F238E27FC236}">
                <a16:creationId xmlns="" xmlns:a16="http://schemas.microsoft.com/office/drawing/2014/main" id="{6F2298B3-CC0B-4F82-8C41-883B4B1C71F0}"/>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20</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21413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A49B6578-AD0A-49FA-B6BB-8DAD934CF379}"/>
              </a:ext>
            </a:extLst>
          </p:cNvPr>
          <p:cNvSpPr>
            <a:spLocks noGrp="1"/>
          </p:cNvSpPr>
          <p:nvPr>
            <p:ph type="title"/>
          </p:nvPr>
        </p:nvSpPr>
        <p:spPr>
          <a:xfrm>
            <a:off x="322263" y="0"/>
            <a:ext cx="8669337" cy="974725"/>
          </a:xfrm>
          <a:solidFill>
            <a:schemeClr val="bg1"/>
          </a:solidFill>
          <a:extLst/>
        </p:spPr>
        <p:txBody>
          <a:bodyPr>
            <a:normAutofit/>
          </a:bodyPr>
          <a:lstStyle/>
          <a:p>
            <a:pPr>
              <a:defRPr/>
            </a:pPr>
            <a:r>
              <a:rPr lang="en-US" sz="3200" b="1" dirty="0"/>
              <a:t>PPP Technical Proposal #2: </a:t>
            </a:r>
            <a:br>
              <a:rPr lang="en-US" sz="3200" b="1" dirty="0"/>
            </a:br>
            <a:r>
              <a:rPr lang="en-US" sz="3200" b="1" dirty="0" err="1"/>
              <a:t>Poa</a:t>
            </a:r>
            <a:r>
              <a:rPr lang="en-US" sz="3200" b="1" dirty="0"/>
              <a:t> </a:t>
            </a:r>
            <a:r>
              <a:rPr lang="en-US" sz="3200" b="1" dirty="0" err="1"/>
              <a:t>Kachizi</a:t>
            </a:r>
            <a:r>
              <a:rPr lang="en-US" sz="3200" b="1" dirty="0"/>
              <a:t> Pickers, Inc. (“BPI”)</a:t>
            </a:r>
            <a:endParaRPr lang="en-US" sz="3200" dirty="0"/>
          </a:p>
        </p:txBody>
      </p:sp>
      <p:sp>
        <p:nvSpPr>
          <p:cNvPr id="36867" name="Content Placeholder 2" descr="Rectangle: Click to edit Master text styles&#10;Second level&#10;Third level&#10;Fourth level&#10;Fifth level">
            <a:extLst>
              <a:ext uri="{FF2B5EF4-FFF2-40B4-BE49-F238E27FC236}">
                <a16:creationId xmlns="" xmlns:a16="http://schemas.microsoft.com/office/drawing/2014/main" id="{6B2ABAA7-C5E3-4832-B02C-FDE39FB6FBA5}"/>
              </a:ext>
            </a:extLst>
          </p:cNvPr>
          <p:cNvSpPr>
            <a:spLocks noGrp="1"/>
          </p:cNvSpPr>
          <p:nvPr>
            <p:ph idx="1"/>
          </p:nvPr>
        </p:nvSpPr>
        <p:spPr>
          <a:xfrm>
            <a:off x="152400" y="1334670"/>
            <a:ext cx="8915400" cy="4989930"/>
          </a:xfrm>
          <a:extLst/>
        </p:spPr>
        <p:txBody>
          <a:bodyPr>
            <a:normAutofit fontScale="92500" lnSpcReduction="10000"/>
          </a:bodyPr>
          <a:lstStyle/>
          <a:p>
            <a:pPr algn="just">
              <a:defRPr/>
            </a:pPr>
            <a:r>
              <a:rPr lang="en-US" sz="2000" b="1" u="sng" dirty="0"/>
              <a:t>Legal Structure:</a:t>
            </a:r>
            <a:r>
              <a:rPr lang="en-US" sz="2000" b="1" dirty="0"/>
              <a:t> </a:t>
            </a:r>
            <a:r>
              <a:rPr lang="en-US" sz="2000" dirty="0"/>
              <a:t>All terms &amp; conditions in the model Contract  acceptable </a:t>
            </a:r>
          </a:p>
          <a:p>
            <a:pPr algn="just">
              <a:defRPr/>
            </a:pPr>
            <a:r>
              <a:rPr lang="en-US" sz="2000" b="1" u="sng" dirty="0"/>
              <a:t>Technical Design &amp; Operation:</a:t>
            </a:r>
            <a:endParaRPr lang="en-US" sz="2000" b="1" dirty="0"/>
          </a:p>
          <a:p>
            <a:pPr lvl="1" algn="just">
              <a:defRPr/>
            </a:pPr>
            <a:r>
              <a:rPr lang="en-US" sz="2000" dirty="0"/>
              <a:t>Construction of a 3,000 m2 Recycling Facility</a:t>
            </a:r>
          </a:p>
          <a:p>
            <a:pPr lvl="1" algn="just">
              <a:defRPr/>
            </a:pPr>
            <a:r>
              <a:rPr lang="en-US" sz="2000" dirty="0"/>
              <a:t>Purchase of 4 trucks</a:t>
            </a:r>
          </a:p>
          <a:p>
            <a:pPr lvl="1" algn="just">
              <a:defRPr/>
            </a:pPr>
            <a:r>
              <a:rPr lang="en-US" sz="2000" dirty="0"/>
              <a:t>Hiring of 125 total staff</a:t>
            </a:r>
          </a:p>
          <a:p>
            <a:pPr algn="just">
              <a:defRPr/>
            </a:pPr>
            <a:r>
              <a:rPr lang="en-US" sz="2000" b="1" u="sng" dirty="0"/>
              <a:t>Timing:</a:t>
            </a:r>
            <a:r>
              <a:rPr lang="en-US" sz="2000" dirty="0"/>
              <a:t> Construction will be completed 12 months of financial closure  </a:t>
            </a:r>
          </a:p>
          <a:p>
            <a:pPr algn="just">
              <a:defRPr/>
            </a:pPr>
            <a:r>
              <a:rPr lang="en-US" sz="2000" b="1" u="sng" dirty="0"/>
              <a:t>Strategy for Financing the Project:</a:t>
            </a:r>
            <a:endParaRPr lang="en-US" sz="2000" b="1" dirty="0"/>
          </a:p>
          <a:p>
            <a:pPr lvl="1" algn="just">
              <a:defRPr/>
            </a:pPr>
            <a:r>
              <a:rPr lang="en-US" sz="2000" dirty="0"/>
              <a:t>Limited-recourse project financing basis, require 1 year reach financial closure </a:t>
            </a:r>
          </a:p>
          <a:p>
            <a:pPr algn="just">
              <a:defRPr/>
            </a:pPr>
            <a:r>
              <a:rPr lang="en-US" sz="2000" b="1" u="sng" dirty="0"/>
              <a:t>Operating Plan &amp; Performance:</a:t>
            </a:r>
            <a:endParaRPr lang="en-US" sz="2000" b="1" dirty="0"/>
          </a:p>
          <a:p>
            <a:pPr lvl="1" algn="just">
              <a:defRPr/>
            </a:pPr>
            <a:r>
              <a:rPr lang="en-US" sz="2000" dirty="0"/>
              <a:t>We will provide the capacity to collect &amp; process 150,000 </a:t>
            </a:r>
            <a:r>
              <a:rPr lang="en-US" sz="2000" dirty="0" err="1"/>
              <a:t>tonnes</a:t>
            </a:r>
            <a:r>
              <a:rPr lang="en-US" sz="2000" dirty="0"/>
              <a:t> of wastes per year and an average of 75 </a:t>
            </a:r>
            <a:r>
              <a:rPr lang="en-US" sz="2000" dirty="0" err="1"/>
              <a:t>tonnes</a:t>
            </a:r>
            <a:r>
              <a:rPr lang="en-US" sz="2000" dirty="0"/>
              <a:t> per day</a:t>
            </a:r>
          </a:p>
          <a:p>
            <a:pPr lvl="1" algn="just">
              <a:defRPr/>
            </a:pPr>
            <a:r>
              <a:rPr lang="en-US" sz="2000" dirty="0"/>
              <a:t>Reliability: Our facility will be available a minimum of 99% of the time Average inspection time:</a:t>
            </a:r>
          </a:p>
          <a:p>
            <a:pPr lvl="1" algn="just">
              <a:defRPr/>
            </a:pPr>
            <a:r>
              <a:rPr lang="en-US" sz="2000" dirty="0"/>
              <a:t>Expected hours of facility operation: 7AM to 11PM (16 hours per day), 360 days per year (7 days per week)</a:t>
            </a:r>
          </a:p>
          <a:p>
            <a:pPr lvl="1" algn="just">
              <a:defRPr/>
            </a:pPr>
            <a:r>
              <a:rPr lang="en-US" sz="2000" dirty="0"/>
              <a:t>Will meet all technical standards as required by the PPP Tender Documents</a:t>
            </a:r>
          </a:p>
          <a:p>
            <a:pPr>
              <a:defRPr/>
            </a:pPr>
            <a:endParaRPr lang="en-US" sz="2000" dirty="0"/>
          </a:p>
        </p:txBody>
      </p:sp>
      <p:sp>
        <p:nvSpPr>
          <p:cNvPr id="28676" name="Slide Number Placeholder 5">
            <a:extLst>
              <a:ext uri="{FF2B5EF4-FFF2-40B4-BE49-F238E27FC236}">
                <a16:creationId xmlns="" xmlns:a16="http://schemas.microsoft.com/office/drawing/2014/main" id="{392A6CE3-09BB-4160-B79D-3F24C95BF628}"/>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21</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63841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D268804D-A1B5-4911-8334-202BDF16FEA1}"/>
              </a:ext>
            </a:extLst>
          </p:cNvPr>
          <p:cNvSpPr>
            <a:spLocks noGrp="1"/>
          </p:cNvSpPr>
          <p:nvPr>
            <p:ph type="title"/>
          </p:nvPr>
        </p:nvSpPr>
        <p:spPr>
          <a:xfrm>
            <a:off x="322263" y="0"/>
            <a:ext cx="8669337" cy="974725"/>
          </a:xfrm>
          <a:solidFill>
            <a:schemeClr val="bg1"/>
          </a:solidFill>
          <a:extLst/>
        </p:spPr>
        <p:txBody>
          <a:bodyPr>
            <a:normAutofit/>
          </a:bodyPr>
          <a:lstStyle/>
          <a:p>
            <a:pPr>
              <a:defRPr/>
            </a:pPr>
            <a:r>
              <a:rPr lang="en-US" sz="3200" b="1" dirty="0"/>
              <a:t>PPP Technical Proposal #3: </a:t>
            </a:r>
            <a:br>
              <a:rPr lang="en-US" sz="3200" b="1" dirty="0"/>
            </a:br>
            <a:r>
              <a:rPr lang="en-US" sz="3200" b="1" dirty="0" err="1"/>
              <a:t>Enviro</a:t>
            </a:r>
            <a:r>
              <a:rPr lang="en-US" sz="3200" b="1" dirty="0"/>
              <a:t>-Tech, Inc. (“ETI”)</a:t>
            </a:r>
            <a:endParaRPr lang="en-US" sz="3200" dirty="0"/>
          </a:p>
        </p:txBody>
      </p:sp>
      <p:sp>
        <p:nvSpPr>
          <p:cNvPr id="36867" name="Content Placeholder 2" descr="Rectangle: Click to edit Master text styles&#10;Second level&#10;Third level&#10;Fourth level&#10;Fifth level">
            <a:extLst>
              <a:ext uri="{FF2B5EF4-FFF2-40B4-BE49-F238E27FC236}">
                <a16:creationId xmlns="" xmlns:a16="http://schemas.microsoft.com/office/drawing/2014/main" id="{67692931-0351-48BC-A1E7-CCFB0B65480E}"/>
              </a:ext>
            </a:extLst>
          </p:cNvPr>
          <p:cNvSpPr>
            <a:spLocks noGrp="1"/>
          </p:cNvSpPr>
          <p:nvPr>
            <p:ph idx="1"/>
          </p:nvPr>
        </p:nvSpPr>
        <p:spPr>
          <a:xfrm>
            <a:off x="152400" y="1373544"/>
            <a:ext cx="8534400" cy="4951056"/>
          </a:xfrm>
          <a:extLst/>
        </p:spPr>
        <p:txBody>
          <a:bodyPr>
            <a:normAutofit fontScale="92500" lnSpcReduction="10000"/>
          </a:bodyPr>
          <a:lstStyle/>
          <a:p>
            <a:pPr algn="just">
              <a:defRPr/>
            </a:pPr>
            <a:r>
              <a:rPr lang="en-US" sz="2000" b="1" u="sng" dirty="0"/>
              <a:t>Legal Structure:</a:t>
            </a:r>
            <a:r>
              <a:rPr lang="en-US" sz="2000" b="1" dirty="0"/>
              <a:t> </a:t>
            </a:r>
            <a:r>
              <a:rPr lang="en-US" sz="2000" dirty="0"/>
              <a:t>All terms &amp; conditions in the model Contract  acceptable </a:t>
            </a:r>
          </a:p>
          <a:p>
            <a:pPr algn="just">
              <a:defRPr/>
            </a:pPr>
            <a:r>
              <a:rPr lang="en-US" sz="2000" b="1" u="sng" dirty="0"/>
              <a:t>Technical Design &amp; Operation:</a:t>
            </a:r>
            <a:endParaRPr lang="en-US" sz="2000" b="1" dirty="0"/>
          </a:p>
          <a:p>
            <a:pPr lvl="1" algn="just">
              <a:defRPr/>
            </a:pPr>
            <a:r>
              <a:rPr lang="en-US" sz="2000" dirty="0"/>
              <a:t>Construction of a 4,500 m2 Recycling Facility</a:t>
            </a:r>
          </a:p>
          <a:p>
            <a:pPr lvl="1" algn="just">
              <a:defRPr/>
            </a:pPr>
            <a:r>
              <a:rPr lang="en-US" sz="2000" dirty="0"/>
              <a:t>Purchase of 5 trucks</a:t>
            </a:r>
          </a:p>
          <a:p>
            <a:pPr lvl="1" algn="just">
              <a:defRPr/>
            </a:pPr>
            <a:r>
              <a:rPr lang="en-US" sz="2000" dirty="0"/>
              <a:t>Hiring of 90 total staff</a:t>
            </a:r>
          </a:p>
          <a:p>
            <a:pPr algn="just">
              <a:defRPr/>
            </a:pPr>
            <a:r>
              <a:rPr lang="en-US" sz="2000" b="1" u="sng" dirty="0"/>
              <a:t>Timing:</a:t>
            </a:r>
            <a:r>
              <a:rPr lang="en-US" sz="2000" dirty="0"/>
              <a:t> Construction will be completed 12 months of financial closure  </a:t>
            </a:r>
          </a:p>
          <a:p>
            <a:pPr algn="just">
              <a:defRPr/>
            </a:pPr>
            <a:r>
              <a:rPr lang="en-US" sz="2000" b="1" u="sng" dirty="0"/>
              <a:t>Strategy for Financing the Project:</a:t>
            </a:r>
            <a:endParaRPr lang="en-US" sz="2000" b="1" dirty="0"/>
          </a:p>
          <a:p>
            <a:pPr lvl="1" algn="just">
              <a:defRPr/>
            </a:pPr>
            <a:r>
              <a:rPr lang="en-US" sz="2000" dirty="0"/>
              <a:t>Limited-recourse project financing basis, require 1 year reach financial closure </a:t>
            </a:r>
          </a:p>
          <a:p>
            <a:pPr algn="just">
              <a:defRPr/>
            </a:pPr>
            <a:r>
              <a:rPr lang="en-US" sz="2000" b="1" u="sng" dirty="0"/>
              <a:t>Operating Plan &amp; Performance:</a:t>
            </a:r>
            <a:endParaRPr lang="en-US" sz="2000" b="1" dirty="0"/>
          </a:p>
          <a:p>
            <a:pPr lvl="1" algn="just">
              <a:defRPr/>
            </a:pPr>
            <a:r>
              <a:rPr lang="en-US" sz="2000" dirty="0"/>
              <a:t>We will provide the capacity to collect &amp; process 150,000 </a:t>
            </a:r>
            <a:r>
              <a:rPr lang="en-US" sz="2000" dirty="0" err="1"/>
              <a:t>tonnes</a:t>
            </a:r>
            <a:r>
              <a:rPr lang="en-US" sz="2000" dirty="0"/>
              <a:t> of wastes per year and an average of 75 </a:t>
            </a:r>
            <a:r>
              <a:rPr lang="en-US" sz="2000" dirty="0" err="1"/>
              <a:t>tonnes</a:t>
            </a:r>
            <a:r>
              <a:rPr lang="en-US" sz="2000" dirty="0"/>
              <a:t> per day</a:t>
            </a:r>
          </a:p>
          <a:p>
            <a:pPr lvl="1" algn="just">
              <a:defRPr/>
            </a:pPr>
            <a:r>
              <a:rPr lang="en-US" sz="2000" dirty="0"/>
              <a:t>Reliability: Our facility will be available a minimum of 99% of the time Average inspection time:</a:t>
            </a:r>
          </a:p>
          <a:p>
            <a:pPr lvl="1" algn="just">
              <a:defRPr/>
            </a:pPr>
            <a:r>
              <a:rPr lang="en-US" sz="2000" dirty="0"/>
              <a:t>Expected hours of facility operation: 9AM to 5PM (8 hours per day), 314 days per year (6 days per week)</a:t>
            </a:r>
          </a:p>
          <a:p>
            <a:pPr lvl="1" algn="just">
              <a:defRPr/>
            </a:pPr>
            <a:r>
              <a:rPr lang="en-US" sz="2000" dirty="0"/>
              <a:t>Will meet all technical standards as required by the PPP Tender Documents</a:t>
            </a:r>
          </a:p>
        </p:txBody>
      </p:sp>
      <p:sp>
        <p:nvSpPr>
          <p:cNvPr id="29700" name="Slide Number Placeholder 5">
            <a:extLst>
              <a:ext uri="{FF2B5EF4-FFF2-40B4-BE49-F238E27FC236}">
                <a16:creationId xmlns="" xmlns:a16="http://schemas.microsoft.com/office/drawing/2014/main" id="{6A47B9D0-8EEC-4636-A733-49C1358D8CAF}"/>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22</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62938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 xmlns:a16="http://schemas.microsoft.com/office/drawing/2014/main" id="{BB1ADF78-9FE7-4542-B4E1-E0E36B5E6590}"/>
              </a:ext>
            </a:extLst>
          </p:cNvPr>
          <p:cNvSpPr>
            <a:spLocks noGrp="1"/>
          </p:cNvSpPr>
          <p:nvPr>
            <p:ph type="title"/>
          </p:nvPr>
        </p:nvSpPr>
        <p:spPr>
          <a:xfrm>
            <a:off x="322263" y="0"/>
            <a:ext cx="8669337" cy="974725"/>
          </a:xfrm>
          <a:solidFill>
            <a:schemeClr val="bg1"/>
          </a:solidFill>
          <a:extLst/>
        </p:spPr>
        <p:txBody>
          <a:bodyPr>
            <a:normAutofit/>
          </a:bodyPr>
          <a:lstStyle/>
          <a:p>
            <a:pPr>
              <a:defRPr/>
            </a:pPr>
            <a:r>
              <a:rPr lang="en-US" sz="3200" b="1" dirty="0"/>
              <a:t>PPP Technical Proposal #4: </a:t>
            </a:r>
            <a:br>
              <a:rPr lang="en-US" sz="3200" b="1" dirty="0"/>
            </a:br>
            <a:r>
              <a:rPr lang="en-US" sz="3200" b="1" dirty="0"/>
              <a:t>Garbage-In, Garbage-Out (“GIGO”)</a:t>
            </a:r>
            <a:endParaRPr lang="en-US" sz="3200" dirty="0"/>
          </a:p>
        </p:txBody>
      </p:sp>
      <p:sp>
        <p:nvSpPr>
          <p:cNvPr id="36867" name="Content Placeholder 2" descr="Rectangle: Click to edit Master text styles&#10;Second level&#10;Third level&#10;Fourth level&#10;Fifth level">
            <a:extLst>
              <a:ext uri="{FF2B5EF4-FFF2-40B4-BE49-F238E27FC236}">
                <a16:creationId xmlns="" xmlns:a16="http://schemas.microsoft.com/office/drawing/2014/main" id="{3BA9F168-30D3-4EE3-B8D5-A355A83F7855}"/>
              </a:ext>
            </a:extLst>
          </p:cNvPr>
          <p:cNvSpPr>
            <a:spLocks noGrp="1"/>
          </p:cNvSpPr>
          <p:nvPr>
            <p:ph idx="1"/>
          </p:nvPr>
        </p:nvSpPr>
        <p:spPr>
          <a:xfrm>
            <a:off x="152400" y="1412418"/>
            <a:ext cx="8915400" cy="4683582"/>
          </a:xfrm>
          <a:extLst/>
        </p:spPr>
        <p:txBody>
          <a:bodyPr>
            <a:normAutofit fontScale="92500" lnSpcReduction="20000"/>
          </a:bodyPr>
          <a:lstStyle/>
          <a:p>
            <a:pPr algn="just">
              <a:defRPr/>
            </a:pPr>
            <a:r>
              <a:rPr lang="en-US" sz="2000" b="1" u="sng" dirty="0"/>
              <a:t>Legal Structure:</a:t>
            </a:r>
            <a:r>
              <a:rPr lang="en-US" sz="2000" b="1" dirty="0"/>
              <a:t> </a:t>
            </a:r>
            <a:r>
              <a:rPr lang="en-US" sz="2000" dirty="0"/>
              <a:t>All terms &amp; conditions in the model Contract  acceptable </a:t>
            </a:r>
          </a:p>
          <a:p>
            <a:pPr algn="just">
              <a:defRPr/>
            </a:pPr>
            <a:r>
              <a:rPr lang="en-US" sz="2000" b="1" u="sng" dirty="0"/>
              <a:t>Technical Design &amp; Operation:</a:t>
            </a:r>
            <a:endParaRPr lang="en-US" sz="2000" b="1" dirty="0"/>
          </a:p>
          <a:p>
            <a:pPr lvl="1" algn="just">
              <a:defRPr/>
            </a:pPr>
            <a:r>
              <a:rPr lang="en-US" sz="2000" dirty="0"/>
              <a:t>Construction of a 5,500 m2 Recycling Facility</a:t>
            </a:r>
          </a:p>
          <a:p>
            <a:pPr lvl="1" algn="just">
              <a:defRPr/>
            </a:pPr>
            <a:r>
              <a:rPr lang="en-US" sz="2000" dirty="0"/>
              <a:t>Purchase of 6 trucks</a:t>
            </a:r>
          </a:p>
          <a:p>
            <a:pPr lvl="1" algn="just">
              <a:defRPr/>
            </a:pPr>
            <a:r>
              <a:rPr lang="en-US" sz="2000" dirty="0"/>
              <a:t>Hiring of 80 total staff</a:t>
            </a:r>
          </a:p>
          <a:p>
            <a:pPr algn="just">
              <a:defRPr/>
            </a:pPr>
            <a:r>
              <a:rPr lang="en-US" sz="2000" b="1" u="sng" dirty="0"/>
              <a:t>Timing:</a:t>
            </a:r>
            <a:r>
              <a:rPr lang="en-US" sz="2000" dirty="0"/>
              <a:t> Construction will be completed 12 months of financial closure  </a:t>
            </a:r>
          </a:p>
          <a:p>
            <a:pPr algn="just">
              <a:defRPr/>
            </a:pPr>
            <a:r>
              <a:rPr lang="en-US" sz="2000" b="1" u="sng" dirty="0"/>
              <a:t>Strategy for Financing the Project:</a:t>
            </a:r>
            <a:endParaRPr lang="en-US" sz="2000" b="1" dirty="0"/>
          </a:p>
          <a:p>
            <a:pPr lvl="1" algn="just">
              <a:defRPr/>
            </a:pPr>
            <a:r>
              <a:rPr lang="en-US" sz="2000" dirty="0"/>
              <a:t>Limited-recourse project financing basis, require 1 year reach financial closure </a:t>
            </a:r>
          </a:p>
          <a:p>
            <a:pPr algn="just">
              <a:defRPr/>
            </a:pPr>
            <a:r>
              <a:rPr lang="en-US" sz="2000" b="1" u="sng" dirty="0"/>
              <a:t>Operating Plan &amp; Performance:</a:t>
            </a:r>
            <a:endParaRPr lang="en-US" sz="2000" b="1" dirty="0"/>
          </a:p>
          <a:p>
            <a:pPr lvl="1" algn="just">
              <a:defRPr/>
            </a:pPr>
            <a:r>
              <a:rPr lang="en-US" sz="2000" dirty="0"/>
              <a:t>We will provide the capacity to collect &amp; process 150,000 </a:t>
            </a:r>
            <a:r>
              <a:rPr lang="en-US" sz="2000" dirty="0" err="1"/>
              <a:t>tonnes</a:t>
            </a:r>
            <a:r>
              <a:rPr lang="en-US" sz="2000" dirty="0"/>
              <a:t> of wastes per year and an average of 75 </a:t>
            </a:r>
            <a:r>
              <a:rPr lang="en-US" sz="2000" dirty="0" err="1"/>
              <a:t>tonnes</a:t>
            </a:r>
            <a:r>
              <a:rPr lang="en-US" sz="2000" dirty="0"/>
              <a:t> per day</a:t>
            </a:r>
          </a:p>
          <a:p>
            <a:pPr lvl="1" algn="just">
              <a:defRPr/>
            </a:pPr>
            <a:r>
              <a:rPr lang="en-US" sz="2000" dirty="0"/>
              <a:t>Reliability: Our facility will be available a minimum of 99% of the time Average inspection time:</a:t>
            </a:r>
          </a:p>
          <a:p>
            <a:pPr lvl="1" algn="just">
              <a:defRPr/>
            </a:pPr>
            <a:r>
              <a:rPr lang="en-US" sz="2000" dirty="0"/>
              <a:t>Expected hours of facility operation: 9AM to 5PM (8 hours per day), 260 days per year (5 days per week)</a:t>
            </a:r>
          </a:p>
          <a:p>
            <a:pPr lvl="1" algn="just">
              <a:defRPr/>
            </a:pPr>
            <a:r>
              <a:rPr lang="en-US" sz="2000" dirty="0"/>
              <a:t>Will meet all technical standards as required by the PPP Tender Documents</a:t>
            </a:r>
          </a:p>
          <a:p>
            <a:pPr>
              <a:defRPr/>
            </a:pPr>
            <a:endParaRPr lang="en-US" sz="2000" dirty="0"/>
          </a:p>
        </p:txBody>
      </p:sp>
      <p:sp>
        <p:nvSpPr>
          <p:cNvPr id="30724" name="Slide Number Placeholder 5">
            <a:extLst>
              <a:ext uri="{FF2B5EF4-FFF2-40B4-BE49-F238E27FC236}">
                <a16:creationId xmlns="" xmlns:a16="http://schemas.microsoft.com/office/drawing/2014/main" id="{366959C5-1923-41EA-8BB4-B68417B71F98}"/>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23</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66376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a:extLst>
              <a:ext uri="{FF2B5EF4-FFF2-40B4-BE49-F238E27FC236}">
                <a16:creationId xmlns="" xmlns:a16="http://schemas.microsoft.com/office/drawing/2014/main" id="{19A7876D-6788-4D2C-981E-B0C14DF2A533}"/>
              </a:ext>
            </a:extLst>
          </p:cNvPr>
          <p:cNvSpPr>
            <a:spLocks noGrp="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24</a:t>
            </a:fld>
            <a:endParaRPr lang="en-US" altLang="en-US" sz="1600" b="1" baseline="28000">
              <a:solidFill>
                <a:srgbClr val="0033CC"/>
              </a:solidFill>
              <a:latin typeface="Times New Roman" panose="02020603050405020304" pitchFamily="18" charset="0"/>
              <a:cs typeface="Times New Roman" panose="02020603050405020304" pitchFamily="18" charset="0"/>
            </a:endParaRPr>
          </a:p>
        </p:txBody>
      </p:sp>
      <p:sp>
        <p:nvSpPr>
          <p:cNvPr id="31747" name="Rectangle 2">
            <a:extLst>
              <a:ext uri="{FF2B5EF4-FFF2-40B4-BE49-F238E27FC236}">
                <a16:creationId xmlns="" xmlns:a16="http://schemas.microsoft.com/office/drawing/2014/main" id="{538B1EBF-A991-4359-A538-D83E8333CF43}"/>
              </a:ext>
            </a:extLst>
          </p:cNvPr>
          <p:cNvSpPr>
            <a:spLocks noGrp="1" noChangeArrowheads="1"/>
          </p:cNvSpPr>
          <p:nvPr>
            <p:ph type="title"/>
          </p:nvPr>
        </p:nvSpPr>
        <p:spPr>
          <a:xfrm>
            <a:off x="550863" y="228600"/>
            <a:ext cx="8440737" cy="838200"/>
          </a:xfrm>
          <a:solidFill>
            <a:schemeClr val="bg1"/>
          </a:solidFill>
        </p:spPr>
        <p:txBody>
          <a:bodyPr>
            <a:normAutofit/>
          </a:bodyPr>
          <a:lstStyle/>
          <a:p>
            <a:r>
              <a:rPr lang="en-US" altLang="en-US" sz="3200" b="1" u="sng" dirty="0"/>
              <a:t>Working Group Assignments:</a:t>
            </a:r>
          </a:p>
        </p:txBody>
      </p:sp>
      <p:sp>
        <p:nvSpPr>
          <p:cNvPr id="36869" name="Rectangle 3" descr="Rectangle: Click to edit Master text styles&#10;Second level&#10;Third level&#10;Fourth level&#10;Fifth level">
            <a:extLst>
              <a:ext uri="{FF2B5EF4-FFF2-40B4-BE49-F238E27FC236}">
                <a16:creationId xmlns="" xmlns:a16="http://schemas.microsoft.com/office/drawing/2014/main" id="{2F6C0F5E-2DEB-4D7D-8688-9B69927802E5}"/>
              </a:ext>
            </a:extLst>
          </p:cNvPr>
          <p:cNvSpPr>
            <a:spLocks noGrp="1" noChangeArrowheads="1"/>
          </p:cNvSpPr>
          <p:nvPr>
            <p:ph type="body" idx="1"/>
          </p:nvPr>
        </p:nvSpPr>
        <p:spPr>
          <a:xfrm>
            <a:off x="533400" y="1671576"/>
            <a:ext cx="8153400" cy="3357623"/>
          </a:xfrm>
          <a:extLst/>
        </p:spPr>
        <p:txBody>
          <a:bodyPr/>
          <a:lstStyle/>
          <a:p>
            <a:pPr marL="514350" indent="-514350" algn="just">
              <a:buFont typeface="+mj-lt"/>
              <a:buAutoNum type="arabicPeriod"/>
              <a:defRPr/>
            </a:pPr>
            <a:r>
              <a:rPr lang="en-US" sz="2800" b="1" dirty="0"/>
              <a:t>Evaluate each of these 4 Technical PPP proposals. </a:t>
            </a:r>
          </a:p>
          <a:p>
            <a:pPr marL="514350" indent="-514350" algn="just">
              <a:buFont typeface="+mj-lt"/>
              <a:buAutoNum type="arabicPeriod"/>
              <a:defRPr/>
            </a:pPr>
            <a:r>
              <a:rPr lang="en-US" sz="2800" b="1" dirty="0"/>
              <a:t>Decide whether each bid is “technically-responsive” or not.</a:t>
            </a:r>
          </a:p>
          <a:p>
            <a:pPr marL="0" indent="0" algn="just">
              <a:buFontTx/>
              <a:buNone/>
              <a:defRPr/>
            </a:pPr>
            <a:endParaRPr lang="en-US" sz="2800" b="1" dirty="0"/>
          </a:p>
          <a:p>
            <a:pPr algn="just">
              <a:defRPr/>
            </a:pPr>
            <a:r>
              <a:rPr lang="en-US" sz="2800" b="1" dirty="0"/>
              <a:t>(The next step will be the separate opening and evaluation of the PPP cost proposals.)</a:t>
            </a:r>
          </a:p>
          <a:p>
            <a:pPr marL="533400" indent="-533400" algn="just">
              <a:buFontTx/>
              <a:buAutoNum type="arabicPeriod"/>
              <a:defRPr/>
            </a:pPr>
            <a:endParaRPr lang="en-US" sz="2800" dirty="0"/>
          </a:p>
        </p:txBody>
      </p:sp>
    </p:spTree>
    <p:extLst>
      <p:ext uri="{BB962C8B-B14F-4D97-AF65-F5344CB8AC3E}">
        <p14:creationId xmlns:p14="http://schemas.microsoft.com/office/powerpoint/2010/main" xmlns="" val="1793599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a:extLst>
              <a:ext uri="{FF2B5EF4-FFF2-40B4-BE49-F238E27FC236}">
                <a16:creationId xmlns="" xmlns:a16="http://schemas.microsoft.com/office/drawing/2014/main" id="{977593D2-EB02-4172-A335-7DC8F0024A6B}"/>
              </a:ext>
            </a:extLst>
          </p:cNvPr>
          <p:cNvSpPr>
            <a:spLocks noGrp="1" noChangeArrowheads="1"/>
          </p:cNvSpPr>
          <p:nvPr>
            <p:ph type="sldNum" sz="quarter" idx="4294967295"/>
          </p:nvPr>
        </p:nvSpPr>
        <p:spPr bwMode="auto">
          <a:xfrm>
            <a:off x="6553200" y="6243638"/>
            <a:ext cx="21336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ctr">
              <a:defRPr/>
            </a:pPr>
            <a:fld id="{CE2A0FF0-6584-4D4A-887C-D9085846F03E}" type="slidenum">
              <a:rPr lang="en-US" altLang="en-US" smtClean="0"/>
              <a:pPr algn="ctr">
                <a:defRPr/>
              </a:pPr>
              <a:t>25</a:t>
            </a:fld>
            <a:endParaRPr lang="en-US" altLang="en-US" sz="1600" b="1" baseline="28000">
              <a:solidFill>
                <a:srgbClr val="990033"/>
              </a:solidFill>
              <a:latin typeface="Garamond" panose="02020404030301010803" pitchFamily="18" charset="0"/>
            </a:endParaRPr>
          </a:p>
        </p:txBody>
      </p:sp>
      <p:sp>
        <p:nvSpPr>
          <p:cNvPr id="6" name="Title 1">
            <a:extLst>
              <a:ext uri="{FF2B5EF4-FFF2-40B4-BE49-F238E27FC236}">
                <a16:creationId xmlns="" xmlns:a16="http://schemas.microsoft.com/office/drawing/2014/main" id="{F88E02C9-7342-4CEA-9865-B97ADFD98D7F}"/>
              </a:ext>
            </a:extLst>
          </p:cNvPr>
          <p:cNvSpPr>
            <a:spLocks noGrp="1"/>
          </p:cNvSpPr>
          <p:nvPr>
            <p:ph type="title"/>
          </p:nvPr>
        </p:nvSpPr>
        <p:spPr>
          <a:xfrm>
            <a:off x="457200" y="228600"/>
            <a:ext cx="7772400" cy="1143000"/>
          </a:xfrm>
          <a:solidFill>
            <a:schemeClr val="bg1"/>
          </a:solidFill>
          <a:extLst/>
        </p:spPr>
        <p:txBody>
          <a:bodyPr>
            <a:normAutofit fontScale="90000"/>
          </a:bodyPr>
          <a:lstStyle/>
          <a:p>
            <a:pPr algn="ctr">
              <a:defRPr/>
            </a:pPr>
            <a:r>
              <a:rPr lang="en-US" sz="3600" b="1" dirty="0"/>
              <a:t>Opening of Cost Proposals:</a:t>
            </a:r>
            <a:br>
              <a:rPr lang="en-US" sz="3600" b="1" dirty="0"/>
            </a:br>
            <a:r>
              <a:rPr lang="en-US" sz="3600" b="1" dirty="0"/>
              <a:t>Gotham City Solid Waste Recycling PPP</a:t>
            </a:r>
          </a:p>
        </p:txBody>
      </p:sp>
      <p:graphicFrame>
        <p:nvGraphicFramePr>
          <p:cNvPr id="32772" name="Object 2">
            <a:extLst>
              <a:ext uri="{FF2B5EF4-FFF2-40B4-BE49-F238E27FC236}">
                <a16:creationId xmlns="" xmlns:a16="http://schemas.microsoft.com/office/drawing/2014/main" id="{F4DC938F-F378-47FB-A41C-C277B43E1CBD}"/>
              </a:ext>
            </a:extLst>
          </p:cNvPr>
          <p:cNvGraphicFramePr>
            <a:graphicFrameLocks noChangeAspect="1"/>
          </p:cNvGraphicFramePr>
          <p:nvPr>
            <p:extLst>
              <p:ext uri="{D42A27DB-BD31-4B8C-83A1-F6EECF244321}">
                <p14:modId xmlns:p14="http://schemas.microsoft.com/office/powerpoint/2010/main" xmlns="" val="2805356296"/>
              </p:ext>
            </p:extLst>
          </p:nvPr>
        </p:nvGraphicFramePr>
        <p:xfrm>
          <a:off x="152400" y="2362200"/>
          <a:ext cx="8896350" cy="1444625"/>
        </p:xfrm>
        <a:graphic>
          <a:graphicData uri="http://schemas.openxmlformats.org/presentationml/2006/ole">
            <p:oleObj spid="_x0000_s5123" name="Worksheet" r:id="rId3" imgW="10699898" imgH="1041426" progId="Excel.Sheet.12">
              <p:embed/>
            </p:oleObj>
          </a:graphicData>
        </a:graphic>
      </p:graphicFrame>
    </p:spTree>
    <p:extLst>
      <p:ext uri="{BB962C8B-B14F-4D97-AF65-F5344CB8AC3E}">
        <p14:creationId xmlns:p14="http://schemas.microsoft.com/office/powerpoint/2010/main" xmlns="" val="4214841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 xmlns:a16="http://schemas.microsoft.com/office/drawing/2014/main" id="{447675AC-0D46-449C-8A0A-2347277BCF3B}"/>
              </a:ext>
            </a:extLst>
          </p:cNvPr>
          <p:cNvGraphicFramePr>
            <a:graphicFrameLocks/>
          </p:cNvGraphicFramePr>
          <p:nvPr>
            <p:extLst>
              <p:ext uri="{D42A27DB-BD31-4B8C-83A1-F6EECF244321}">
                <p14:modId xmlns:p14="http://schemas.microsoft.com/office/powerpoint/2010/main" xmlns="" val="3936748546"/>
              </p:ext>
            </p:extLst>
          </p:nvPr>
        </p:nvGraphicFramePr>
        <p:xfrm>
          <a:off x="247650" y="1632703"/>
          <a:ext cx="8610600" cy="43775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2368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pattFill prst="pct5">
          <a:fgClr>
            <a:srgbClr val="00BD58"/>
          </a:fgClr>
          <a:bgClr>
            <a:srgbClr val="00A14A"/>
          </a:bgClr>
        </a:patt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26599" y="1658435"/>
            <a:ext cx="4048422" cy="2860821"/>
          </a:xfrm>
          <a:prstGeom prst="rect">
            <a:avLst/>
          </a:prstGeom>
        </p:spPr>
      </p:pic>
      <p:sp>
        <p:nvSpPr>
          <p:cNvPr id="4" name="Rectangle 3"/>
          <p:cNvSpPr/>
          <p:nvPr/>
        </p:nvSpPr>
        <p:spPr>
          <a:xfrm>
            <a:off x="0" y="5389604"/>
            <a:ext cx="9144000" cy="6162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5" name="Picture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895676" y="5454052"/>
            <a:ext cx="3110267" cy="546698"/>
          </a:xfrm>
          <a:prstGeom prst="rect">
            <a:avLst/>
          </a:prstGeom>
        </p:spPr>
      </p:pic>
    </p:spTree>
    <p:extLst>
      <p:ext uri="{BB962C8B-B14F-4D97-AF65-F5344CB8AC3E}">
        <p14:creationId xmlns:p14="http://schemas.microsoft.com/office/powerpoint/2010/main" xmlns="" val="395279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 xmlns:a16="http://schemas.microsoft.com/office/drawing/2014/main" id="{2F8E6358-A334-4A14-BD15-34AC2A3C3C4C}"/>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algn="l" eaLnBrk="1" hangingPunct="1"/>
            <a:fld id="{C844D156-42CD-401D-B626-EEFB7353654C}" type="slidenum">
              <a:rPr lang="en-US" altLang="en-US" smtClean="0"/>
              <a:pPr algn="l" eaLnBrk="1" hangingPunct="1"/>
              <a:t>3</a:t>
            </a:fld>
            <a:endParaRPr lang="en-US" altLang="en-US" sz="1400">
              <a:latin typeface="Times New Roman" panose="02020603050405020304" pitchFamily="18" charset="0"/>
            </a:endParaRPr>
          </a:p>
        </p:txBody>
      </p:sp>
      <p:sp>
        <p:nvSpPr>
          <p:cNvPr id="44035" name="Rectangle 5122">
            <a:extLst>
              <a:ext uri="{FF2B5EF4-FFF2-40B4-BE49-F238E27FC236}">
                <a16:creationId xmlns="" xmlns:a16="http://schemas.microsoft.com/office/drawing/2014/main" id="{4CEF60BF-7247-497D-8BDD-6C65E066B93B}"/>
              </a:ext>
            </a:extLst>
          </p:cNvPr>
          <p:cNvSpPr>
            <a:spLocks noGrp="1" noChangeArrowheads="1"/>
          </p:cNvSpPr>
          <p:nvPr>
            <p:ph type="title"/>
          </p:nvPr>
        </p:nvSpPr>
        <p:spPr>
          <a:xfrm>
            <a:off x="304800" y="228600"/>
            <a:ext cx="8001000" cy="609600"/>
          </a:xfrm>
        </p:spPr>
        <p:txBody>
          <a:bodyPr lIns="90488" tIns="44450" rIns="90488" bIns="44450" anchor="t">
            <a:normAutofit fontScale="90000"/>
          </a:bodyPr>
          <a:lstStyle/>
          <a:p>
            <a:pPr eaLnBrk="1" hangingPunct="1">
              <a:defRPr/>
            </a:pPr>
            <a:r>
              <a:rPr lang="en-US" b="1" u="sng" dirty="0">
                <a:solidFill>
                  <a:srgbClr val="CC0000"/>
                </a:solidFill>
              </a:rPr>
              <a:t>Waste Recycling &amp; Processing PPPs</a:t>
            </a:r>
            <a:endParaRPr b="1" u="sng" dirty="0">
              <a:solidFill>
                <a:srgbClr val="CC0000"/>
              </a:solidFill>
            </a:endParaRPr>
          </a:p>
        </p:txBody>
      </p:sp>
      <p:sp>
        <p:nvSpPr>
          <p:cNvPr id="9220" name="AutoShape 5124">
            <a:extLst>
              <a:ext uri="{FF2B5EF4-FFF2-40B4-BE49-F238E27FC236}">
                <a16:creationId xmlns="" xmlns:a16="http://schemas.microsoft.com/office/drawing/2014/main" id="{D76D6DCD-03FE-4B2F-B63B-019B7B4E1E77}"/>
              </a:ext>
            </a:extLst>
          </p:cNvPr>
          <p:cNvSpPr>
            <a:spLocks noChangeArrowheads="1"/>
          </p:cNvSpPr>
          <p:nvPr/>
        </p:nvSpPr>
        <p:spPr bwMode="auto">
          <a:xfrm>
            <a:off x="1447800" y="2057400"/>
            <a:ext cx="1828800" cy="1022350"/>
          </a:xfrm>
          <a:prstGeom prst="hexagon">
            <a:avLst>
              <a:gd name="adj" fmla="val 37623"/>
              <a:gd name="vf" fmla="val 115470"/>
            </a:avLst>
          </a:prstGeom>
          <a:solidFill>
            <a:srgbClr val="FD838F"/>
          </a:solidFill>
          <a:ln w="127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b="1"/>
              <a:t>Private Owner</a:t>
            </a:r>
          </a:p>
          <a:p>
            <a:pPr algn="ctr"/>
            <a:r>
              <a:rPr lang="en-US" altLang="en-US" sz="2000" b="1"/>
              <a:t>/Investor</a:t>
            </a:r>
          </a:p>
        </p:txBody>
      </p:sp>
      <p:sp>
        <p:nvSpPr>
          <p:cNvPr id="9221" name="Rectangle 5126">
            <a:extLst>
              <a:ext uri="{FF2B5EF4-FFF2-40B4-BE49-F238E27FC236}">
                <a16:creationId xmlns="" xmlns:a16="http://schemas.microsoft.com/office/drawing/2014/main" id="{ED7D96CF-480C-4B0A-B740-638DA1AC20EB}"/>
              </a:ext>
            </a:extLst>
          </p:cNvPr>
          <p:cNvSpPr>
            <a:spLocks noChangeArrowheads="1"/>
          </p:cNvSpPr>
          <p:nvPr/>
        </p:nvSpPr>
        <p:spPr bwMode="auto">
          <a:xfrm>
            <a:off x="228600" y="3822700"/>
            <a:ext cx="1206500" cy="901700"/>
          </a:xfrm>
          <a:prstGeom prst="rect">
            <a:avLst/>
          </a:prstGeom>
          <a:solidFill>
            <a:srgbClr val="00FF99"/>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200" b="1"/>
              <a:t>Banks &amp;</a:t>
            </a:r>
          </a:p>
          <a:p>
            <a:pPr algn="ctr"/>
            <a:r>
              <a:rPr lang="en-US" altLang="en-US" sz="2200" b="1"/>
              <a:t>Lenders</a:t>
            </a:r>
            <a:endParaRPr lang="en-US" altLang="en-US" sz="2200"/>
          </a:p>
        </p:txBody>
      </p:sp>
      <p:sp>
        <p:nvSpPr>
          <p:cNvPr id="9222" name="Rectangle 5127">
            <a:extLst>
              <a:ext uri="{FF2B5EF4-FFF2-40B4-BE49-F238E27FC236}">
                <a16:creationId xmlns="" xmlns:a16="http://schemas.microsoft.com/office/drawing/2014/main" id="{E84CB71A-6D14-4FC1-A058-5A17B6F4AA8C}"/>
              </a:ext>
            </a:extLst>
          </p:cNvPr>
          <p:cNvSpPr>
            <a:spLocks noChangeArrowheads="1"/>
          </p:cNvSpPr>
          <p:nvPr/>
        </p:nvSpPr>
        <p:spPr bwMode="auto">
          <a:xfrm>
            <a:off x="76200" y="4737100"/>
            <a:ext cx="1524000" cy="146050"/>
          </a:xfrm>
          <a:prstGeom prst="rect">
            <a:avLst/>
          </a:prstGeom>
          <a:solidFill>
            <a:srgbClr val="00FF99"/>
          </a:solidFill>
          <a:ln w="28575">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223" name="AutoShape 5128">
            <a:extLst>
              <a:ext uri="{FF2B5EF4-FFF2-40B4-BE49-F238E27FC236}">
                <a16:creationId xmlns="" xmlns:a16="http://schemas.microsoft.com/office/drawing/2014/main" id="{154910E1-CCE8-4B85-AD74-39622C909136}"/>
              </a:ext>
            </a:extLst>
          </p:cNvPr>
          <p:cNvSpPr>
            <a:spLocks noChangeArrowheads="1"/>
          </p:cNvSpPr>
          <p:nvPr/>
        </p:nvSpPr>
        <p:spPr bwMode="auto">
          <a:xfrm>
            <a:off x="76200" y="3289300"/>
            <a:ext cx="1524000" cy="527050"/>
          </a:xfrm>
          <a:prstGeom prst="triangle">
            <a:avLst>
              <a:gd name="adj" fmla="val 49986"/>
            </a:avLst>
          </a:prstGeom>
          <a:solidFill>
            <a:srgbClr val="00FF99"/>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b="1"/>
              <a:t>$</a:t>
            </a:r>
            <a:endParaRPr lang="en-US" altLang="en-US"/>
          </a:p>
        </p:txBody>
      </p:sp>
      <p:sp>
        <p:nvSpPr>
          <p:cNvPr id="9224" name="Rectangle 5129">
            <a:extLst>
              <a:ext uri="{FF2B5EF4-FFF2-40B4-BE49-F238E27FC236}">
                <a16:creationId xmlns="" xmlns:a16="http://schemas.microsoft.com/office/drawing/2014/main" id="{54CA20C2-AD4F-4CF3-8812-E2E76BEDCFB3}"/>
              </a:ext>
            </a:extLst>
          </p:cNvPr>
          <p:cNvSpPr>
            <a:spLocks noChangeArrowheads="1"/>
          </p:cNvSpPr>
          <p:nvPr/>
        </p:nvSpPr>
        <p:spPr bwMode="auto">
          <a:xfrm>
            <a:off x="3505200" y="1371600"/>
            <a:ext cx="1739900" cy="825500"/>
          </a:xfrm>
          <a:prstGeom prst="rect">
            <a:avLst/>
          </a:prstGeom>
          <a:solidFill>
            <a:srgbClr val="99CCFF"/>
          </a:solidFill>
          <a:ln w="127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r>
              <a:rPr lang="en-US" altLang="en-US" sz="2000" b="1"/>
              <a:t>Gotham City</a:t>
            </a:r>
          </a:p>
          <a:p>
            <a:pPr algn="ctr" eaLnBrk="1" hangingPunct="1"/>
            <a:r>
              <a:rPr lang="en-US" altLang="en-US" sz="2000" b="1"/>
              <a:t>Government</a:t>
            </a:r>
          </a:p>
        </p:txBody>
      </p:sp>
      <p:sp>
        <p:nvSpPr>
          <p:cNvPr id="9225" name="Oval 5130">
            <a:extLst>
              <a:ext uri="{FF2B5EF4-FFF2-40B4-BE49-F238E27FC236}">
                <a16:creationId xmlns="" xmlns:a16="http://schemas.microsoft.com/office/drawing/2014/main" id="{06B8CCAE-E45B-45C0-95C2-1011F1D0761D}"/>
              </a:ext>
            </a:extLst>
          </p:cNvPr>
          <p:cNvSpPr>
            <a:spLocks noChangeArrowheads="1"/>
          </p:cNvSpPr>
          <p:nvPr/>
        </p:nvSpPr>
        <p:spPr bwMode="auto">
          <a:xfrm>
            <a:off x="1905000" y="5638800"/>
            <a:ext cx="2127250" cy="749300"/>
          </a:xfrm>
          <a:prstGeom prst="ellipse">
            <a:avLst/>
          </a:prstGeom>
          <a:solidFill>
            <a:schemeClr val="bg1"/>
          </a:solidFill>
          <a:ln w="12700">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200" b="1"/>
              <a:t>Citizens  &amp;</a:t>
            </a:r>
          </a:p>
          <a:p>
            <a:r>
              <a:rPr lang="en-US" altLang="en-US" sz="2200" b="1"/>
              <a:t> Households</a:t>
            </a:r>
          </a:p>
        </p:txBody>
      </p:sp>
      <p:sp>
        <p:nvSpPr>
          <p:cNvPr id="9226" name="AutoShape 5131">
            <a:extLst>
              <a:ext uri="{FF2B5EF4-FFF2-40B4-BE49-F238E27FC236}">
                <a16:creationId xmlns="" xmlns:a16="http://schemas.microsoft.com/office/drawing/2014/main" id="{FC353C8C-D7D2-47C4-9D8D-3486A3045344}"/>
              </a:ext>
            </a:extLst>
          </p:cNvPr>
          <p:cNvSpPr>
            <a:spLocks noChangeArrowheads="1"/>
          </p:cNvSpPr>
          <p:nvPr/>
        </p:nvSpPr>
        <p:spPr bwMode="auto">
          <a:xfrm>
            <a:off x="1524000" y="3892550"/>
            <a:ext cx="1752600" cy="304800"/>
          </a:xfrm>
          <a:prstGeom prst="rightArrow">
            <a:avLst>
              <a:gd name="adj1" fmla="val 50000"/>
              <a:gd name="adj2" fmla="val 113110"/>
            </a:avLst>
          </a:prstGeom>
          <a:solidFill>
            <a:srgbClr val="008000"/>
          </a:solidFill>
          <a:ln w="127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227" name="AutoShape 5132">
            <a:extLst>
              <a:ext uri="{FF2B5EF4-FFF2-40B4-BE49-F238E27FC236}">
                <a16:creationId xmlns="" xmlns:a16="http://schemas.microsoft.com/office/drawing/2014/main" id="{B58EF1D4-D9BF-4C73-8E39-BEDAB7545B2E}"/>
              </a:ext>
            </a:extLst>
          </p:cNvPr>
          <p:cNvSpPr>
            <a:spLocks noChangeArrowheads="1"/>
          </p:cNvSpPr>
          <p:nvPr/>
        </p:nvSpPr>
        <p:spPr bwMode="auto">
          <a:xfrm flipH="1">
            <a:off x="1524000" y="4279900"/>
            <a:ext cx="1752600" cy="146050"/>
          </a:xfrm>
          <a:prstGeom prst="rightArrow">
            <a:avLst>
              <a:gd name="adj1" fmla="val 50000"/>
              <a:gd name="adj2" fmla="val 236056"/>
            </a:avLst>
          </a:prstGeom>
          <a:solidFill>
            <a:srgbClr val="FF0000"/>
          </a:solidFill>
          <a:ln w="127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228" name="AutoShape 5134">
            <a:extLst>
              <a:ext uri="{FF2B5EF4-FFF2-40B4-BE49-F238E27FC236}">
                <a16:creationId xmlns="" xmlns:a16="http://schemas.microsoft.com/office/drawing/2014/main" id="{30D13E30-626C-44F5-95E0-CC8F08B36CB5}"/>
              </a:ext>
            </a:extLst>
          </p:cNvPr>
          <p:cNvSpPr>
            <a:spLocks noChangeArrowheads="1"/>
          </p:cNvSpPr>
          <p:nvPr/>
        </p:nvSpPr>
        <p:spPr bwMode="auto">
          <a:xfrm rot="-3754397">
            <a:off x="2501900" y="5067300"/>
            <a:ext cx="1143000" cy="152400"/>
          </a:xfrm>
          <a:prstGeom prst="rightArrow">
            <a:avLst>
              <a:gd name="adj1" fmla="val 50000"/>
              <a:gd name="adj2" fmla="val 120972"/>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9229" name="Rectangle 5140">
            <a:extLst>
              <a:ext uri="{FF2B5EF4-FFF2-40B4-BE49-F238E27FC236}">
                <a16:creationId xmlns="" xmlns:a16="http://schemas.microsoft.com/office/drawing/2014/main" id="{B21317B5-7546-44B5-9F5C-A3EA360074A4}"/>
              </a:ext>
            </a:extLst>
          </p:cNvPr>
          <p:cNvSpPr>
            <a:spLocks noChangeArrowheads="1"/>
          </p:cNvSpPr>
          <p:nvPr/>
        </p:nvSpPr>
        <p:spPr bwMode="auto">
          <a:xfrm>
            <a:off x="4114800" y="2133600"/>
            <a:ext cx="2552700" cy="101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solidFill>
                  <a:srgbClr val="FF0000"/>
                </a:solidFill>
              </a:rPr>
              <a:t>Waste Recycling</a:t>
            </a:r>
          </a:p>
          <a:p>
            <a:r>
              <a:rPr lang="en-US" altLang="en-US" sz="2000" b="1">
                <a:solidFill>
                  <a:srgbClr val="FF0000"/>
                </a:solidFill>
              </a:rPr>
              <a:t>Concession (Exclusive)</a:t>
            </a:r>
          </a:p>
          <a:p>
            <a:r>
              <a:rPr lang="en-US" altLang="en-US" sz="2000" b="1">
                <a:solidFill>
                  <a:srgbClr val="FF0000"/>
                </a:solidFill>
              </a:rPr>
              <a:t>PPP Contract</a:t>
            </a:r>
          </a:p>
        </p:txBody>
      </p:sp>
      <p:sp>
        <p:nvSpPr>
          <p:cNvPr id="9230" name="Rectangle 5142">
            <a:extLst>
              <a:ext uri="{FF2B5EF4-FFF2-40B4-BE49-F238E27FC236}">
                <a16:creationId xmlns="" xmlns:a16="http://schemas.microsoft.com/office/drawing/2014/main" id="{54FF75DA-E828-4B24-BD86-813772A584B4}"/>
              </a:ext>
            </a:extLst>
          </p:cNvPr>
          <p:cNvSpPr>
            <a:spLocks noChangeArrowheads="1"/>
          </p:cNvSpPr>
          <p:nvPr/>
        </p:nvSpPr>
        <p:spPr bwMode="auto">
          <a:xfrm>
            <a:off x="1811338" y="3587750"/>
            <a:ext cx="84455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solidFill>
                  <a:srgbClr val="008000"/>
                </a:solidFill>
              </a:rPr>
              <a:t>Loans</a:t>
            </a:r>
          </a:p>
        </p:txBody>
      </p:sp>
      <p:sp>
        <p:nvSpPr>
          <p:cNvPr id="9231" name="Rectangle 5143">
            <a:extLst>
              <a:ext uri="{FF2B5EF4-FFF2-40B4-BE49-F238E27FC236}">
                <a16:creationId xmlns="" xmlns:a16="http://schemas.microsoft.com/office/drawing/2014/main" id="{644974B3-16D8-4272-A023-928977605EF7}"/>
              </a:ext>
            </a:extLst>
          </p:cNvPr>
          <p:cNvSpPr>
            <a:spLocks noChangeArrowheads="1"/>
          </p:cNvSpPr>
          <p:nvPr/>
        </p:nvSpPr>
        <p:spPr bwMode="auto">
          <a:xfrm>
            <a:off x="1600200" y="4352925"/>
            <a:ext cx="1651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u="sng">
                <a:solidFill>
                  <a:srgbClr val="CC0000"/>
                </a:solidFill>
              </a:rPr>
              <a:t>Repayment</a:t>
            </a:r>
          </a:p>
        </p:txBody>
      </p:sp>
      <p:sp>
        <p:nvSpPr>
          <p:cNvPr id="9232" name="Rectangle 5146">
            <a:extLst>
              <a:ext uri="{FF2B5EF4-FFF2-40B4-BE49-F238E27FC236}">
                <a16:creationId xmlns="" xmlns:a16="http://schemas.microsoft.com/office/drawing/2014/main" id="{A7FDB528-513A-4CE6-8C24-C15405FE4FF4}"/>
              </a:ext>
            </a:extLst>
          </p:cNvPr>
          <p:cNvSpPr>
            <a:spLocks noChangeArrowheads="1"/>
          </p:cNvSpPr>
          <p:nvPr/>
        </p:nvSpPr>
        <p:spPr bwMode="auto">
          <a:xfrm>
            <a:off x="2590800" y="3124200"/>
            <a:ext cx="85725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a:solidFill>
                  <a:srgbClr val="008000"/>
                </a:solidFill>
              </a:rPr>
              <a:t>Equity</a:t>
            </a:r>
          </a:p>
        </p:txBody>
      </p:sp>
      <p:sp>
        <p:nvSpPr>
          <p:cNvPr id="9233" name="AutoShape 5147">
            <a:extLst>
              <a:ext uri="{FF2B5EF4-FFF2-40B4-BE49-F238E27FC236}">
                <a16:creationId xmlns="" xmlns:a16="http://schemas.microsoft.com/office/drawing/2014/main" id="{2CDEAAC2-6068-4FC7-B9E4-F6E6EBE3B9BF}"/>
              </a:ext>
            </a:extLst>
          </p:cNvPr>
          <p:cNvSpPr>
            <a:spLocks noChangeArrowheads="1"/>
          </p:cNvSpPr>
          <p:nvPr/>
        </p:nvSpPr>
        <p:spPr bwMode="auto">
          <a:xfrm>
            <a:off x="3282950" y="3505200"/>
            <a:ext cx="2660650" cy="1066800"/>
          </a:xfrm>
          <a:prstGeom prst="cube">
            <a:avLst>
              <a:gd name="adj" fmla="val 19431"/>
            </a:avLst>
          </a:prstGeom>
          <a:solidFill>
            <a:srgbClr val="FFFF00"/>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b="1"/>
              <a:t>PPP Private Partner</a:t>
            </a:r>
          </a:p>
          <a:p>
            <a:pPr algn="ctr"/>
            <a:r>
              <a:rPr lang="en-US" altLang="en-US" sz="2000" b="1"/>
              <a:t>(Special Purpose </a:t>
            </a:r>
          </a:p>
          <a:p>
            <a:pPr algn="ctr"/>
            <a:r>
              <a:rPr lang="en-US" altLang="en-US" sz="2000" b="1"/>
              <a:t>Vehicle – SPV)</a:t>
            </a:r>
            <a:endParaRPr lang="en-US" altLang="en-US" sz="2000"/>
          </a:p>
        </p:txBody>
      </p:sp>
      <p:sp>
        <p:nvSpPr>
          <p:cNvPr id="9234" name="Line 5148">
            <a:extLst>
              <a:ext uri="{FF2B5EF4-FFF2-40B4-BE49-F238E27FC236}">
                <a16:creationId xmlns="" xmlns:a16="http://schemas.microsoft.com/office/drawing/2014/main" id="{C26B19A4-0558-4FB2-BE2C-C68851671894}"/>
              </a:ext>
            </a:extLst>
          </p:cNvPr>
          <p:cNvSpPr>
            <a:spLocks noChangeShapeType="1"/>
          </p:cNvSpPr>
          <p:nvPr/>
        </p:nvSpPr>
        <p:spPr bwMode="auto">
          <a:xfrm>
            <a:off x="3124200" y="2819400"/>
            <a:ext cx="457200" cy="609600"/>
          </a:xfrm>
          <a:prstGeom prst="line">
            <a:avLst/>
          </a:prstGeom>
          <a:noFill/>
          <a:ln w="28575">
            <a:solidFill>
              <a:srgbClr val="008000"/>
            </a:solidFill>
            <a:round/>
            <a:headEnd/>
            <a:tailEnd type="triangle" w="med" len="med"/>
          </a:ln>
          <a:extLst>
            <a:ext uri="{909E8E84-426E-40dd-AFC4-6F175D3DCCD1}">
              <a14:hiddenFill xmlns:a14="http://schemas.microsoft.com/office/drawing/2010/main" xmlns="">
                <a:noFill/>
              </a14:hiddenFill>
            </a:ext>
          </a:extLst>
        </p:spPr>
        <p:txBody>
          <a:bodyPr wrap="none"/>
          <a:lstStyle/>
          <a:p>
            <a:endParaRPr lang="en-US"/>
          </a:p>
        </p:txBody>
      </p:sp>
      <p:sp>
        <p:nvSpPr>
          <p:cNvPr id="9235" name="Rectangle 5140">
            <a:extLst>
              <a:ext uri="{FF2B5EF4-FFF2-40B4-BE49-F238E27FC236}">
                <a16:creationId xmlns="" xmlns:a16="http://schemas.microsoft.com/office/drawing/2014/main" id="{DC0EC5F9-0685-4D3C-946A-EACF287F96F9}"/>
              </a:ext>
            </a:extLst>
          </p:cNvPr>
          <p:cNvSpPr>
            <a:spLocks noChangeArrowheads="1"/>
          </p:cNvSpPr>
          <p:nvPr/>
        </p:nvSpPr>
        <p:spPr bwMode="auto">
          <a:xfrm>
            <a:off x="3117850" y="4933950"/>
            <a:ext cx="1530350"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sz="2000" b="1">
                <a:solidFill>
                  <a:srgbClr val="7030A0"/>
                </a:solidFill>
              </a:rPr>
              <a:t>Collection of</a:t>
            </a:r>
          </a:p>
          <a:p>
            <a:pPr algn="ctr"/>
            <a:r>
              <a:rPr lang="en-US" altLang="en-US" sz="2000" b="1">
                <a:solidFill>
                  <a:srgbClr val="7030A0"/>
                </a:solidFill>
              </a:rPr>
              <a:t>Solid Wastes</a:t>
            </a:r>
          </a:p>
        </p:txBody>
      </p:sp>
      <p:sp>
        <p:nvSpPr>
          <p:cNvPr id="9236" name="Oval 5130">
            <a:extLst>
              <a:ext uri="{FF2B5EF4-FFF2-40B4-BE49-F238E27FC236}">
                <a16:creationId xmlns="" xmlns:a16="http://schemas.microsoft.com/office/drawing/2014/main" id="{CF501C4B-069F-402B-B613-00A510E761A9}"/>
              </a:ext>
            </a:extLst>
          </p:cNvPr>
          <p:cNvSpPr>
            <a:spLocks noChangeArrowheads="1"/>
          </p:cNvSpPr>
          <p:nvPr/>
        </p:nvSpPr>
        <p:spPr bwMode="auto">
          <a:xfrm>
            <a:off x="4191000" y="5715000"/>
            <a:ext cx="2127250" cy="749300"/>
          </a:xfrm>
          <a:prstGeom prst="ellipse">
            <a:avLst/>
          </a:prstGeom>
          <a:solidFill>
            <a:schemeClr val="bg1"/>
          </a:solidFill>
          <a:ln w="12700">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200" b="1"/>
              <a:t>Local Businesses </a:t>
            </a:r>
          </a:p>
          <a:p>
            <a:r>
              <a:rPr lang="en-US" altLang="en-US" sz="2200" b="1"/>
              <a:t>&amp; Institutions</a:t>
            </a:r>
          </a:p>
        </p:txBody>
      </p:sp>
      <p:sp>
        <p:nvSpPr>
          <p:cNvPr id="9237" name="AutoShape 5134">
            <a:extLst>
              <a:ext uri="{FF2B5EF4-FFF2-40B4-BE49-F238E27FC236}">
                <a16:creationId xmlns="" xmlns:a16="http://schemas.microsoft.com/office/drawing/2014/main" id="{3B7DBCEB-11EC-4E89-9EA3-620894C7943F}"/>
              </a:ext>
            </a:extLst>
          </p:cNvPr>
          <p:cNvSpPr>
            <a:spLocks noChangeArrowheads="1"/>
          </p:cNvSpPr>
          <p:nvPr/>
        </p:nvSpPr>
        <p:spPr bwMode="auto">
          <a:xfrm rot="-6356789">
            <a:off x="4212431" y="5098257"/>
            <a:ext cx="1176337" cy="139700"/>
          </a:xfrm>
          <a:prstGeom prst="rightArrow">
            <a:avLst>
              <a:gd name="adj1" fmla="val 50000"/>
              <a:gd name="adj2" fmla="val 120771"/>
            </a:avLst>
          </a:prstGeom>
          <a:solidFill>
            <a:schemeClr val="accent1"/>
          </a:solidFill>
          <a:ln w="127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endParaRPr lang="en-US" altLang="en-US"/>
          </a:p>
        </p:txBody>
      </p:sp>
      <p:sp>
        <p:nvSpPr>
          <p:cNvPr id="43" name="Rounded Rectangle 42">
            <a:extLst>
              <a:ext uri="{FF2B5EF4-FFF2-40B4-BE49-F238E27FC236}">
                <a16:creationId xmlns="" xmlns:a16="http://schemas.microsoft.com/office/drawing/2014/main" id="{10FBFC97-BEFA-437E-974A-3CC163D6A28D}"/>
              </a:ext>
            </a:extLst>
          </p:cNvPr>
          <p:cNvSpPr/>
          <p:nvPr/>
        </p:nvSpPr>
        <p:spPr>
          <a:xfrm>
            <a:off x="7162800" y="3581400"/>
            <a:ext cx="1905000" cy="990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rgbClr val="990000"/>
                </a:solidFill>
              </a:rPr>
              <a:t>Bulk Purchasers of Recycled Products</a:t>
            </a:r>
          </a:p>
        </p:txBody>
      </p:sp>
      <p:sp>
        <p:nvSpPr>
          <p:cNvPr id="45" name="Up-Down Arrow 44">
            <a:extLst>
              <a:ext uri="{FF2B5EF4-FFF2-40B4-BE49-F238E27FC236}">
                <a16:creationId xmlns="" xmlns:a16="http://schemas.microsoft.com/office/drawing/2014/main" id="{24DBA4D3-A7F7-43A0-BC87-A7CB19C24A94}"/>
              </a:ext>
            </a:extLst>
          </p:cNvPr>
          <p:cNvSpPr/>
          <p:nvPr/>
        </p:nvSpPr>
        <p:spPr>
          <a:xfrm>
            <a:off x="3733800" y="2209800"/>
            <a:ext cx="457200" cy="137160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Trapezoid 45">
            <a:extLst>
              <a:ext uri="{FF2B5EF4-FFF2-40B4-BE49-F238E27FC236}">
                <a16:creationId xmlns="" xmlns:a16="http://schemas.microsoft.com/office/drawing/2014/main" id="{BD813E22-7844-420E-97F8-D2778B35C0B8}"/>
              </a:ext>
            </a:extLst>
          </p:cNvPr>
          <p:cNvSpPr/>
          <p:nvPr/>
        </p:nvSpPr>
        <p:spPr>
          <a:xfrm>
            <a:off x="6934200" y="5791200"/>
            <a:ext cx="1981200" cy="457200"/>
          </a:xfrm>
          <a:prstGeom prst="trapezoid">
            <a:avLst/>
          </a:prstGeom>
          <a:solidFill>
            <a:srgbClr val="99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FF00"/>
                </a:solidFill>
              </a:rPr>
              <a:t>LANDFILL</a:t>
            </a:r>
          </a:p>
        </p:txBody>
      </p:sp>
      <p:cxnSp>
        <p:nvCxnSpPr>
          <p:cNvPr id="48" name="Straight Arrow Connector 47">
            <a:extLst>
              <a:ext uri="{FF2B5EF4-FFF2-40B4-BE49-F238E27FC236}">
                <a16:creationId xmlns="" xmlns:a16="http://schemas.microsoft.com/office/drawing/2014/main" id="{A3CC24EE-08DC-4AC2-B6C8-69E22A1239C4}"/>
              </a:ext>
            </a:extLst>
          </p:cNvPr>
          <p:cNvCxnSpPr>
            <a:endCxn id="46" idx="1"/>
          </p:cNvCxnSpPr>
          <p:nvPr/>
        </p:nvCxnSpPr>
        <p:spPr>
          <a:xfrm>
            <a:off x="5943600" y="4495800"/>
            <a:ext cx="1047750" cy="1524000"/>
          </a:xfrm>
          <a:prstGeom prst="straightConnector1">
            <a:avLst/>
          </a:prstGeom>
          <a:ln w="57150">
            <a:solidFill>
              <a:srgbClr val="99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 xmlns:a16="http://schemas.microsoft.com/office/drawing/2014/main" id="{1F0572D8-F7A0-45BB-A89A-36E90A386A12}"/>
              </a:ext>
            </a:extLst>
          </p:cNvPr>
          <p:cNvCxnSpPr/>
          <p:nvPr/>
        </p:nvCxnSpPr>
        <p:spPr>
          <a:xfrm>
            <a:off x="5943600" y="4038600"/>
            <a:ext cx="1219200" cy="0"/>
          </a:xfrm>
          <a:prstGeom prst="straightConnector1">
            <a:avLst/>
          </a:prstGeom>
          <a:ln w="76200">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9243" name="Rectangle 5140">
            <a:extLst>
              <a:ext uri="{FF2B5EF4-FFF2-40B4-BE49-F238E27FC236}">
                <a16:creationId xmlns="" xmlns:a16="http://schemas.microsoft.com/office/drawing/2014/main" id="{C7C7CA95-7EA5-41E5-BC16-FDE009B7BF9E}"/>
              </a:ext>
            </a:extLst>
          </p:cNvPr>
          <p:cNvSpPr>
            <a:spLocks noChangeArrowheads="1"/>
          </p:cNvSpPr>
          <p:nvPr/>
        </p:nvSpPr>
        <p:spPr bwMode="auto">
          <a:xfrm>
            <a:off x="5964238" y="2971800"/>
            <a:ext cx="1427162" cy="1012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solidFill>
                  <a:srgbClr val="008000"/>
                </a:solidFill>
              </a:rPr>
              <a:t>Sale of Bulk</a:t>
            </a:r>
          </a:p>
          <a:p>
            <a:r>
              <a:rPr lang="en-US" altLang="en-US" sz="2000" b="1">
                <a:solidFill>
                  <a:srgbClr val="008000"/>
                </a:solidFill>
              </a:rPr>
              <a:t>Recycled</a:t>
            </a:r>
          </a:p>
          <a:p>
            <a:r>
              <a:rPr lang="en-US" altLang="en-US" sz="2000" b="1">
                <a:solidFill>
                  <a:srgbClr val="008000"/>
                </a:solidFill>
              </a:rPr>
              <a:t>Products</a:t>
            </a:r>
          </a:p>
        </p:txBody>
      </p:sp>
      <p:sp>
        <p:nvSpPr>
          <p:cNvPr id="9244" name="Rectangle 5140">
            <a:extLst>
              <a:ext uri="{FF2B5EF4-FFF2-40B4-BE49-F238E27FC236}">
                <a16:creationId xmlns="" xmlns:a16="http://schemas.microsoft.com/office/drawing/2014/main" id="{EAB8E402-0638-4A5E-82E1-DC82C308CE92}"/>
              </a:ext>
            </a:extLst>
          </p:cNvPr>
          <p:cNvSpPr>
            <a:spLocks noChangeArrowheads="1"/>
          </p:cNvSpPr>
          <p:nvPr/>
        </p:nvSpPr>
        <p:spPr bwMode="auto">
          <a:xfrm>
            <a:off x="6705600" y="5086350"/>
            <a:ext cx="1908175" cy="704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488" tIns="44450" rIns="90488" bIns="44450">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2000" b="1">
                <a:solidFill>
                  <a:srgbClr val="990000"/>
                </a:solidFill>
              </a:rPr>
              <a:t>Disposal of</a:t>
            </a:r>
          </a:p>
          <a:p>
            <a:r>
              <a:rPr lang="en-US" altLang="en-US" sz="2000" b="1">
                <a:solidFill>
                  <a:srgbClr val="990000"/>
                </a:solidFill>
              </a:rPr>
              <a:t>Residual Wastes</a:t>
            </a:r>
          </a:p>
        </p:txBody>
      </p:sp>
    </p:spTree>
    <p:extLst>
      <p:ext uri="{BB962C8B-B14F-4D97-AF65-F5344CB8AC3E}">
        <p14:creationId xmlns:p14="http://schemas.microsoft.com/office/powerpoint/2010/main" xmlns="" val="2017762801"/>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descr="Rectangle: Click to edit Master text styles&#10;Second level&#10;Third level&#10;Fourth level&#10;Fifth level">
            <a:extLst>
              <a:ext uri="{FF2B5EF4-FFF2-40B4-BE49-F238E27FC236}">
                <a16:creationId xmlns="" xmlns:a16="http://schemas.microsoft.com/office/drawing/2014/main" id="{ACF55629-8236-4607-9158-1BC25714B7FF}"/>
              </a:ext>
            </a:extLst>
          </p:cNvPr>
          <p:cNvSpPr>
            <a:spLocks noGrp="1"/>
          </p:cNvSpPr>
          <p:nvPr>
            <p:ph idx="1"/>
          </p:nvPr>
        </p:nvSpPr>
        <p:spPr>
          <a:xfrm>
            <a:off x="76200" y="609600"/>
            <a:ext cx="7647200" cy="5638800"/>
          </a:xfrm>
        </p:spPr>
        <p:txBody>
          <a:bodyPr/>
          <a:lstStyle/>
          <a:p>
            <a:pPr algn="just"/>
            <a:r>
              <a:rPr lang="en-US" altLang="en-US" sz="2000" b="1" dirty="0"/>
              <a:t>Cost-Recovery:</a:t>
            </a:r>
            <a:r>
              <a:rPr lang="en-US" altLang="en-US" sz="2000" dirty="0"/>
              <a:t> Often the revenues from  sell bulk recycled materials does not cover the entire costs of waste collection, separation, processing, and disposal of residual non-recyclable materials. In this case, the City may need to pay the private partner for collection, etc.</a:t>
            </a:r>
          </a:p>
          <a:p>
            <a:pPr algn="just"/>
            <a:r>
              <a:rPr lang="en-US" altLang="en-US" sz="2000" b="1" dirty="0"/>
              <a:t>Municipal Benefits: </a:t>
            </a:r>
            <a:r>
              <a:rPr lang="en-US" altLang="en-US" sz="2000" dirty="0"/>
              <a:t>Often the benefit to the municipality is not additional revenue-generation (</a:t>
            </a:r>
            <a:r>
              <a:rPr lang="en-US" altLang="en-US" sz="2000" dirty="0" err="1"/>
              <a:t>ie</a:t>
            </a:r>
            <a:r>
              <a:rPr lang="en-US" altLang="en-US" sz="2000" dirty="0"/>
              <a:t> revenue-sharing with the private partner). Instead it is avoiding having pay the current costs of waste collection &amp; disposal.</a:t>
            </a:r>
          </a:p>
          <a:p>
            <a:pPr algn="just"/>
            <a:r>
              <a:rPr lang="en-US" altLang="en-US" sz="2000" b="1" dirty="0"/>
              <a:t>Waste-Stream Quality: </a:t>
            </a:r>
            <a:r>
              <a:rPr lang="en-US" altLang="en-US" sz="2000" dirty="0"/>
              <a:t>Municipal Solid Waste can be </a:t>
            </a:r>
            <a:r>
              <a:rPr lang="en-US" altLang="en-US" sz="2000" b="1" dirty="0"/>
              <a:t>very</a:t>
            </a:r>
            <a:r>
              <a:rPr lang="en-US" altLang="en-US" sz="2000" dirty="0"/>
              <a:t> heterogeneous. The percent of recyclable materials in the waste stream can vary greatly over time, and differ from what a PPP feasibility study &amp; or PPP tender documents state. Municipalities are often required to guarantee minimum quantities &amp; qualities of wastes for the private partner.</a:t>
            </a:r>
          </a:p>
          <a:p>
            <a:pPr algn="just"/>
            <a:r>
              <a:rPr lang="en-US" altLang="en-US" sz="2000" b="1" dirty="0"/>
              <a:t>Managing Stakeholder Impacts:</a:t>
            </a:r>
            <a:r>
              <a:rPr lang="en-US" altLang="en-US" sz="2000" dirty="0"/>
              <a:t> Often small-scale,  low-income, informal, recyclers already depend heavily on existing waste collection systems (</a:t>
            </a:r>
            <a:r>
              <a:rPr lang="en-US" altLang="en-US" sz="2000" dirty="0" err="1"/>
              <a:t>ie</a:t>
            </a:r>
            <a:r>
              <a:rPr lang="en-US" altLang="en-US" sz="2000" dirty="0"/>
              <a:t> no formal recycling) for their livelihoods. A new PPP could completely remove their economic livelihood.</a:t>
            </a:r>
          </a:p>
          <a:p>
            <a:pPr algn="just">
              <a:buFont typeface="Wingdings" panose="05000000000000000000" pitchFamily="2" charset="2"/>
              <a:buNone/>
            </a:pPr>
            <a:endParaRPr lang="en-US" altLang="en-US" sz="2000" dirty="0"/>
          </a:p>
        </p:txBody>
      </p:sp>
      <p:sp>
        <p:nvSpPr>
          <p:cNvPr id="10244" name="Slide Number Placeholder 3">
            <a:extLst>
              <a:ext uri="{FF2B5EF4-FFF2-40B4-BE49-F238E27FC236}">
                <a16:creationId xmlns="" xmlns:a16="http://schemas.microsoft.com/office/drawing/2014/main" id="{ECF10729-AE71-497D-AAC4-7BBDCA5116C4}"/>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4</a:t>
            </a:fld>
            <a:endParaRPr lang="en-US" altLang="en-US" sz="1400"/>
          </a:p>
        </p:txBody>
      </p:sp>
      <p:sp>
        <p:nvSpPr>
          <p:cNvPr id="10245" name="Title 4">
            <a:extLst>
              <a:ext uri="{FF2B5EF4-FFF2-40B4-BE49-F238E27FC236}">
                <a16:creationId xmlns="" xmlns:a16="http://schemas.microsoft.com/office/drawing/2014/main" id="{53C4317A-2496-4AC6-8BFE-038FE05DE574}"/>
              </a:ext>
            </a:extLst>
          </p:cNvPr>
          <p:cNvSpPr>
            <a:spLocks noGrp="1"/>
          </p:cNvSpPr>
          <p:nvPr>
            <p:ph type="title"/>
          </p:nvPr>
        </p:nvSpPr>
        <p:spPr>
          <a:xfrm>
            <a:off x="457200" y="76200"/>
            <a:ext cx="8229600" cy="609600"/>
          </a:xfrm>
        </p:spPr>
        <p:txBody>
          <a:bodyPr/>
          <a:lstStyle/>
          <a:p>
            <a:r>
              <a:rPr lang="en-US" altLang="en-US" sz="3200" b="1" u="sng"/>
              <a:t>Waste Recycling PPPs: Key Challenges</a:t>
            </a:r>
          </a:p>
        </p:txBody>
      </p:sp>
    </p:spTree>
    <p:extLst>
      <p:ext uri="{BB962C8B-B14F-4D97-AF65-F5344CB8AC3E}">
        <p14:creationId xmlns:p14="http://schemas.microsoft.com/office/powerpoint/2010/main" xmlns="" val="290815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 xmlns:a16="http://schemas.microsoft.com/office/drawing/2014/main" id="{1F4A7EE1-479C-49D4-9D68-429918F4A1CE}"/>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5</a:t>
            </a:fld>
            <a:endParaRPr lang="en-US" altLang="en-US" sz="1400">
              <a:solidFill>
                <a:srgbClr val="0033CC"/>
              </a:solidFill>
              <a:latin typeface="Times New Roman" panose="02020603050405020304" pitchFamily="18" charset="0"/>
            </a:endParaRPr>
          </a:p>
        </p:txBody>
      </p:sp>
      <p:sp>
        <p:nvSpPr>
          <p:cNvPr id="29699" name="Rectangle 2">
            <a:extLst>
              <a:ext uri="{FF2B5EF4-FFF2-40B4-BE49-F238E27FC236}">
                <a16:creationId xmlns="" xmlns:a16="http://schemas.microsoft.com/office/drawing/2014/main" id="{5F2329B9-A7E3-4258-ABF6-45D1F4FFF971}"/>
              </a:ext>
            </a:extLst>
          </p:cNvPr>
          <p:cNvSpPr>
            <a:spLocks noGrp="1" noChangeArrowheads="1"/>
          </p:cNvSpPr>
          <p:nvPr>
            <p:ph type="title"/>
          </p:nvPr>
        </p:nvSpPr>
        <p:spPr>
          <a:xfrm>
            <a:off x="544266" y="76200"/>
            <a:ext cx="7218010" cy="1066800"/>
          </a:xfrm>
          <a:extLst/>
        </p:spPr>
        <p:txBody>
          <a:bodyPr anchor="t">
            <a:normAutofit fontScale="90000"/>
          </a:bodyPr>
          <a:lstStyle/>
          <a:p>
            <a:pPr>
              <a:defRPr/>
            </a:pPr>
            <a:r>
              <a:rPr lang="en-US" sz="3600" b="1" u="sng" dirty="0">
                <a:solidFill>
                  <a:srgbClr val="CC0000"/>
                </a:solidFill>
              </a:rPr>
              <a:t>PPP Financial Model Case Example</a:t>
            </a:r>
            <a:r>
              <a:rPr sz="3600" b="1" u="sng" dirty="0">
                <a:solidFill>
                  <a:srgbClr val="CC0000"/>
                </a:solidFill>
              </a:rPr>
              <a:t>: Background on </a:t>
            </a:r>
            <a:r>
              <a:rPr lang="en-US" sz="3600" b="1" u="sng" dirty="0">
                <a:solidFill>
                  <a:srgbClr val="CC0000"/>
                </a:solidFill>
              </a:rPr>
              <a:t>KERFLOKISTAN</a:t>
            </a:r>
            <a:endParaRPr sz="3600" b="1" u="sng" dirty="0">
              <a:solidFill>
                <a:srgbClr val="CC0000"/>
              </a:solidFill>
            </a:endParaRPr>
          </a:p>
        </p:txBody>
      </p:sp>
      <p:sp>
        <p:nvSpPr>
          <p:cNvPr id="29700" name="Rectangle 3" descr="Rectangle: Click to edit Master text styles&#10;Second level&#10;Third level&#10;Fourth level&#10;Fifth level">
            <a:extLst>
              <a:ext uri="{FF2B5EF4-FFF2-40B4-BE49-F238E27FC236}">
                <a16:creationId xmlns="" xmlns:a16="http://schemas.microsoft.com/office/drawing/2014/main" id="{20247E66-2F84-4124-AF6A-F5685DE18655}"/>
              </a:ext>
            </a:extLst>
          </p:cNvPr>
          <p:cNvSpPr>
            <a:spLocks noGrp="1" noChangeArrowheads="1"/>
          </p:cNvSpPr>
          <p:nvPr>
            <p:ph type="body" idx="1"/>
          </p:nvPr>
        </p:nvSpPr>
        <p:spPr>
          <a:xfrm>
            <a:off x="381000" y="1143000"/>
            <a:ext cx="8382000" cy="5334000"/>
          </a:xfrm>
          <a:solidFill>
            <a:schemeClr val="bg1"/>
          </a:solidFill>
          <a:extLst/>
        </p:spPr>
        <p:txBody>
          <a:bodyPr>
            <a:normAutofit/>
          </a:bodyPr>
          <a:lstStyle/>
          <a:p>
            <a:pPr>
              <a:lnSpc>
                <a:spcPct val="90000"/>
              </a:lnSpc>
              <a:defRPr/>
            </a:pPr>
            <a:r>
              <a:rPr lang="en-US" sz="2500" dirty="0" err="1"/>
              <a:t>Kerflokistan</a:t>
            </a:r>
            <a:r>
              <a:rPr lang="en-US" sz="2500" dirty="0"/>
              <a:t>: An Emerging Market Economy</a:t>
            </a:r>
          </a:p>
          <a:p>
            <a:pPr>
              <a:lnSpc>
                <a:spcPct val="90000"/>
              </a:lnSpc>
              <a:defRPr/>
            </a:pPr>
            <a:r>
              <a:rPr lang="en-US" sz="2500" dirty="0"/>
              <a:t>GDP per Capita per Year: $4,000</a:t>
            </a:r>
          </a:p>
          <a:p>
            <a:pPr>
              <a:lnSpc>
                <a:spcPct val="90000"/>
              </a:lnSpc>
              <a:defRPr/>
            </a:pPr>
            <a:r>
              <a:rPr lang="en-US" sz="2500" dirty="0"/>
              <a:t>Population 40 million</a:t>
            </a:r>
          </a:p>
          <a:p>
            <a:pPr>
              <a:lnSpc>
                <a:spcPct val="90000"/>
              </a:lnSpc>
              <a:defRPr/>
            </a:pPr>
            <a:r>
              <a:rPr lang="en-US" sz="2500" dirty="0"/>
              <a:t>Current crisis in infrastructure &amp; public services due to decades of lack of public investment under previous single-party regime.</a:t>
            </a:r>
          </a:p>
          <a:p>
            <a:pPr>
              <a:lnSpc>
                <a:spcPct val="90000"/>
              </a:lnSpc>
              <a:defRPr/>
            </a:pPr>
            <a:r>
              <a:rPr lang="en-US" sz="2500" dirty="0"/>
              <a:t>New economic reform policies of liberalization, competition, and private sector-led growth expected to increase economic growth from 1% to 4% over next 5 years.</a:t>
            </a:r>
          </a:p>
          <a:p>
            <a:pPr>
              <a:lnSpc>
                <a:spcPct val="90000"/>
              </a:lnSpc>
              <a:defRPr/>
            </a:pPr>
            <a:r>
              <a:rPr lang="en-US" sz="2500" dirty="0"/>
              <a:t>Inflation projected at 7% for next 5+ years</a:t>
            </a:r>
          </a:p>
          <a:p>
            <a:pPr>
              <a:lnSpc>
                <a:spcPct val="90000"/>
              </a:lnSpc>
              <a:defRPr/>
            </a:pPr>
            <a:r>
              <a:rPr lang="en-US" sz="2500" dirty="0"/>
              <a:t>New Government has launched a new Municipal PPP Unit (MP3 Unit) to identify and accelerate local Government PPP transactions in infrastructure</a:t>
            </a:r>
          </a:p>
        </p:txBody>
      </p:sp>
    </p:spTree>
    <p:extLst>
      <p:ext uri="{BB962C8B-B14F-4D97-AF65-F5344CB8AC3E}">
        <p14:creationId xmlns:p14="http://schemas.microsoft.com/office/powerpoint/2010/main" xmlns="" val="223767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3">
            <a:extLst>
              <a:ext uri="{FF2B5EF4-FFF2-40B4-BE49-F238E27FC236}">
                <a16:creationId xmlns="" xmlns:a16="http://schemas.microsoft.com/office/drawing/2014/main" id="{1608BC81-4D53-4434-A4E7-F97EDE427740}"/>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6</a:t>
            </a:fld>
            <a:endParaRPr lang="en-US" altLang="en-US" sz="1400"/>
          </a:p>
        </p:txBody>
      </p:sp>
      <p:pic>
        <p:nvPicPr>
          <p:cNvPr id="12292" name="Picture 2">
            <a:extLst>
              <a:ext uri="{FF2B5EF4-FFF2-40B4-BE49-F238E27FC236}">
                <a16:creationId xmlns="" xmlns:a16="http://schemas.microsoft.com/office/drawing/2014/main" id="{004EB934-C8E7-4C6D-BDE8-8A49DC389709}"/>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43400" y="3124200"/>
            <a:ext cx="4573588" cy="312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3" name="Rectangle 6">
            <a:extLst>
              <a:ext uri="{FF2B5EF4-FFF2-40B4-BE49-F238E27FC236}">
                <a16:creationId xmlns="" xmlns:a16="http://schemas.microsoft.com/office/drawing/2014/main" id="{194DD49E-8C7C-4016-8DFA-5FDC11385467}"/>
              </a:ext>
            </a:extLst>
          </p:cNvPr>
          <p:cNvSpPr>
            <a:spLocks noChangeArrowheads="1"/>
          </p:cNvSpPr>
          <p:nvPr/>
        </p:nvSpPr>
        <p:spPr bwMode="auto">
          <a:xfrm>
            <a:off x="4953000" y="2286000"/>
            <a:ext cx="357981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a:t>“Informal recyclers” </a:t>
            </a:r>
          </a:p>
        </p:txBody>
      </p:sp>
      <p:pic>
        <p:nvPicPr>
          <p:cNvPr id="12294" name="Picture 3">
            <a:extLst>
              <a:ext uri="{FF2B5EF4-FFF2-40B4-BE49-F238E27FC236}">
                <a16:creationId xmlns="" xmlns:a16="http://schemas.microsoft.com/office/drawing/2014/main" id="{81444866-74FE-446A-9445-9CEA70E0F4CF}"/>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1000" y="1295400"/>
            <a:ext cx="3810000" cy="360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295" name="Rectangle 8">
            <a:extLst>
              <a:ext uri="{FF2B5EF4-FFF2-40B4-BE49-F238E27FC236}">
                <a16:creationId xmlns="" xmlns:a16="http://schemas.microsoft.com/office/drawing/2014/main" id="{C2125926-6A65-415D-8EB1-63E80B4EA23E}"/>
              </a:ext>
            </a:extLst>
          </p:cNvPr>
          <p:cNvSpPr>
            <a:spLocks noChangeArrowheads="1"/>
          </p:cNvSpPr>
          <p:nvPr/>
        </p:nvSpPr>
        <p:spPr bwMode="auto">
          <a:xfrm>
            <a:off x="381000" y="228600"/>
            <a:ext cx="4348163"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eaLnBrk="1" hangingPunct="1"/>
            <a:r>
              <a:rPr lang="en-US" altLang="en-US" sz="3200"/>
              <a:t>Current Waste Collection</a:t>
            </a:r>
          </a:p>
          <a:p>
            <a:pPr eaLnBrk="1" hangingPunct="1"/>
            <a:r>
              <a:rPr lang="en-US" altLang="en-US" sz="3200"/>
              <a:t>By Gotham City </a:t>
            </a:r>
          </a:p>
        </p:txBody>
      </p:sp>
    </p:spTree>
    <p:extLst>
      <p:ext uri="{BB962C8B-B14F-4D97-AF65-F5344CB8AC3E}">
        <p14:creationId xmlns:p14="http://schemas.microsoft.com/office/powerpoint/2010/main" xmlns="" val="298410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descr="Rectangle: Click to edit Master text styles&#10;Second level&#10;Third level&#10;Fourth level&#10;Fifth level">
            <a:extLst>
              <a:ext uri="{FF2B5EF4-FFF2-40B4-BE49-F238E27FC236}">
                <a16:creationId xmlns="" xmlns:a16="http://schemas.microsoft.com/office/drawing/2014/main" id="{0AF59605-39C6-4656-9361-FB8716E2D2CB}"/>
              </a:ext>
            </a:extLst>
          </p:cNvPr>
          <p:cNvSpPr>
            <a:spLocks noGrp="1" noChangeArrowheads="1"/>
          </p:cNvSpPr>
          <p:nvPr>
            <p:ph idx="1"/>
          </p:nvPr>
        </p:nvSpPr>
        <p:spPr>
          <a:xfrm>
            <a:off x="304800" y="771525"/>
            <a:ext cx="7509311" cy="5486400"/>
          </a:xfrm>
        </p:spPr>
        <p:txBody>
          <a:bodyPr>
            <a:normAutofit fontScale="92500" lnSpcReduction="10000"/>
          </a:bodyPr>
          <a:lstStyle/>
          <a:p>
            <a:pPr algn="just">
              <a:lnSpc>
                <a:spcPct val="90000"/>
              </a:lnSpc>
            </a:pPr>
            <a:r>
              <a:rPr lang="en-US" altLang="en-US" sz="2400" dirty="0"/>
              <a:t>Gotham City, a medium-sized city in </a:t>
            </a:r>
            <a:r>
              <a:rPr lang="en-US" altLang="en-US" sz="2400" dirty="0" err="1"/>
              <a:t>Kerflokistan</a:t>
            </a:r>
            <a:r>
              <a:rPr lang="en-US" altLang="en-US" sz="2400" dirty="0"/>
              <a:t>: population 300,000</a:t>
            </a:r>
          </a:p>
          <a:p>
            <a:pPr algn="just">
              <a:lnSpc>
                <a:spcPct val="90000"/>
              </a:lnSpc>
            </a:pPr>
            <a:r>
              <a:rPr lang="en-US" altLang="en-US" sz="2400" dirty="0"/>
              <a:t>Gotham City currently spends $1,000,000 per year on municipal waste collection &amp; disposal</a:t>
            </a:r>
          </a:p>
          <a:p>
            <a:pPr algn="just">
              <a:lnSpc>
                <a:spcPct val="90000"/>
              </a:lnSpc>
            </a:pPr>
            <a:r>
              <a:rPr lang="en-US" altLang="en-US" sz="2400" dirty="0"/>
              <a:t>However, waste collection service is not reliable, due to inadequate maintenance of trucks. Illegal dumping of wastes along road-side and on vacant plots of land is common.</a:t>
            </a:r>
          </a:p>
          <a:p>
            <a:pPr algn="just">
              <a:lnSpc>
                <a:spcPct val="90000"/>
              </a:lnSpc>
            </a:pPr>
            <a:r>
              <a:rPr lang="en-US" altLang="en-US" sz="2400" dirty="0"/>
              <a:t>City has  no official recycling program. However, recycling by low-income “informal recyclers” is reportedly common. No official data exists on the current levels of recycling by these informal recyclers.</a:t>
            </a:r>
          </a:p>
          <a:p>
            <a:pPr algn="just">
              <a:lnSpc>
                <a:spcPct val="90000"/>
              </a:lnSpc>
            </a:pPr>
            <a:r>
              <a:rPr lang="en-US" altLang="en-US" sz="2400" dirty="0"/>
              <a:t>National Policy is to encourage recycling and reduce waste generation, but there is no official plan yet, with clear targets or any clear financial incentives or supports for municipal government recycling investments</a:t>
            </a:r>
          </a:p>
          <a:p>
            <a:pPr algn="just">
              <a:lnSpc>
                <a:spcPct val="90000"/>
              </a:lnSpc>
            </a:pPr>
            <a:r>
              <a:rPr lang="en-US" altLang="en-US" sz="2400" dirty="0"/>
              <a:t>Gotham City lacks the funds to construct and operate a solid waste management recycling program to address the problem</a:t>
            </a:r>
          </a:p>
        </p:txBody>
      </p:sp>
      <p:sp>
        <p:nvSpPr>
          <p:cNvPr id="13316" name="Slide Number Placeholder 5">
            <a:extLst>
              <a:ext uri="{FF2B5EF4-FFF2-40B4-BE49-F238E27FC236}">
                <a16:creationId xmlns="" xmlns:a16="http://schemas.microsoft.com/office/drawing/2014/main" id="{97F093DD-75FD-45E6-813D-A733A7CD2882}"/>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7</a:t>
            </a:fld>
            <a:endParaRPr lang="en-US" altLang="en-US" sz="1400">
              <a:solidFill>
                <a:srgbClr val="0033CC"/>
              </a:solidFill>
              <a:latin typeface="Times New Roman" panose="02020603050405020304" pitchFamily="18" charset="0"/>
            </a:endParaRPr>
          </a:p>
        </p:txBody>
      </p:sp>
      <p:sp>
        <p:nvSpPr>
          <p:cNvPr id="30723" name="Rectangle 2">
            <a:extLst>
              <a:ext uri="{FF2B5EF4-FFF2-40B4-BE49-F238E27FC236}">
                <a16:creationId xmlns="" xmlns:a16="http://schemas.microsoft.com/office/drawing/2014/main" id="{560AC5F7-AC33-4381-9F45-582A86DC8F78}"/>
              </a:ext>
            </a:extLst>
          </p:cNvPr>
          <p:cNvSpPr>
            <a:spLocks noGrp="1" noChangeArrowheads="1"/>
          </p:cNvSpPr>
          <p:nvPr>
            <p:ph type="title"/>
          </p:nvPr>
        </p:nvSpPr>
        <p:spPr>
          <a:xfrm>
            <a:off x="457200" y="266701"/>
            <a:ext cx="8229600" cy="504824"/>
          </a:xfrm>
          <a:extLst/>
        </p:spPr>
        <p:txBody>
          <a:bodyPr anchor="t">
            <a:normAutofit fontScale="90000"/>
          </a:bodyPr>
          <a:lstStyle/>
          <a:p>
            <a:pPr>
              <a:defRPr/>
            </a:pPr>
            <a:r>
              <a:rPr lang="en-US" sz="3200" b="1" u="sng" dirty="0">
                <a:solidFill>
                  <a:srgbClr val="CC0000"/>
                </a:solidFill>
              </a:rPr>
              <a:t>Gotham </a:t>
            </a:r>
            <a:r>
              <a:rPr sz="3200" b="1" u="sng" dirty="0">
                <a:solidFill>
                  <a:srgbClr val="CC0000"/>
                </a:solidFill>
              </a:rPr>
              <a:t>City, </a:t>
            </a:r>
            <a:r>
              <a:rPr lang="en-US" sz="3200" b="1" u="sng" dirty="0">
                <a:solidFill>
                  <a:srgbClr val="CC0000"/>
                </a:solidFill>
              </a:rPr>
              <a:t>KERFLOKISTAN</a:t>
            </a:r>
            <a:endParaRPr sz="3200" b="1" u="sng" dirty="0">
              <a:solidFill>
                <a:srgbClr val="CC0000"/>
              </a:solidFill>
            </a:endParaRPr>
          </a:p>
        </p:txBody>
      </p:sp>
    </p:spTree>
    <p:extLst>
      <p:ext uri="{BB962C8B-B14F-4D97-AF65-F5344CB8AC3E}">
        <p14:creationId xmlns:p14="http://schemas.microsoft.com/office/powerpoint/2010/main" xmlns="" val="419497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EDE6ED06-9170-4015-9329-22ADED787CE3}"/>
              </a:ext>
            </a:extLst>
          </p:cNvPr>
          <p:cNvSpPr>
            <a:spLocks noGrp="1" noChangeArrowheads="1"/>
          </p:cNvSpPr>
          <p:nvPr>
            <p:ph type="title"/>
          </p:nvPr>
        </p:nvSpPr>
        <p:spPr>
          <a:xfrm>
            <a:off x="304800" y="304800"/>
            <a:ext cx="7772400" cy="590550"/>
          </a:xfrm>
        </p:spPr>
        <p:txBody>
          <a:bodyPr anchor="t">
            <a:normAutofit/>
          </a:bodyPr>
          <a:lstStyle/>
          <a:p>
            <a:r>
              <a:rPr lang="en-US" altLang="en-US" sz="3600" b="1" u="sng" dirty="0">
                <a:solidFill>
                  <a:srgbClr val="CC0000"/>
                </a:solidFill>
              </a:rPr>
              <a:t>Group Assignment #1</a:t>
            </a:r>
          </a:p>
        </p:txBody>
      </p:sp>
      <p:sp>
        <p:nvSpPr>
          <p:cNvPr id="14339" name="Rectangle 3" descr="Rectangle: Click to edit Master text styles&#10;Second level&#10;Third level&#10;Fourth level&#10;Fifth level">
            <a:extLst>
              <a:ext uri="{FF2B5EF4-FFF2-40B4-BE49-F238E27FC236}">
                <a16:creationId xmlns="" xmlns:a16="http://schemas.microsoft.com/office/drawing/2014/main" id="{AB0A5531-3F71-480A-BBFF-43A87B0A00DE}"/>
              </a:ext>
            </a:extLst>
          </p:cNvPr>
          <p:cNvSpPr>
            <a:spLocks noGrp="1" noChangeArrowheads="1"/>
          </p:cNvSpPr>
          <p:nvPr>
            <p:ph idx="1"/>
          </p:nvPr>
        </p:nvSpPr>
        <p:spPr>
          <a:xfrm>
            <a:off x="504825" y="1066800"/>
            <a:ext cx="7218575" cy="4981575"/>
          </a:xfrm>
        </p:spPr>
        <p:txBody>
          <a:bodyPr>
            <a:normAutofit/>
          </a:bodyPr>
          <a:lstStyle/>
          <a:p>
            <a:pPr marL="609600" indent="-609600" algn="just">
              <a:lnSpc>
                <a:spcPct val="90000"/>
              </a:lnSpc>
              <a:buFont typeface="Monotype Sorts" pitchFamily="2" charset="2"/>
              <a:buAutoNum type="arabicPeriod"/>
            </a:pPr>
            <a:r>
              <a:rPr lang="en-US" altLang="en-US" sz="2800" dirty="0"/>
              <a:t>Identify all of the key stakeholders who would need to be included in this project as a PPP</a:t>
            </a:r>
          </a:p>
          <a:p>
            <a:pPr marL="609600" indent="-609600" algn="just">
              <a:lnSpc>
                <a:spcPct val="90000"/>
              </a:lnSpc>
              <a:buFont typeface="Monotype Sorts" pitchFamily="2" charset="2"/>
              <a:buAutoNum type="arabicPeriod"/>
            </a:pPr>
            <a:r>
              <a:rPr lang="en-US" altLang="en-US" sz="2800" dirty="0"/>
              <a:t>Identify the </a:t>
            </a:r>
            <a:r>
              <a:rPr lang="en-US" altLang="en-US" sz="2800" i="1" dirty="0"/>
              <a:t>most important</a:t>
            </a:r>
            <a:r>
              <a:rPr lang="en-US" altLang="en-US" sz="2800" dirty="0"/>
              <a:t> risks facing each key stakeholder group</a:t>
            </a:r>
          </a:p>
          <a:p>
            <a:pPr marL="609600" indent="-609600" algn="just">
              <a:lnSpc>
                <a:spcPct val="90000"/>
              </a:lnSpc>
              <a:buFont typeface="Monotype Sorts" pitchFamily="2" charset="2"/>
              <a:buAutoNum type="arabicPeriod"/>
            </a:pPr>
            <a:r>
              <a:rPr lang="en-US" altLang="en-US" sz="2800" dirty="0"/>
              <a:t>Propose how the risks should be allocated (or shared) between the stakeholder groups:</a:t>
            </a:r>
          </a:p>
          <a:p>
            <a:pPr marL="990600" lvl="1" indent="-533400" algn="just">
              <a:lnSpc>
                <a:spcPct val="90000"/>
              </a:lnSpc>
              <a:buFont typeface="Monotype Sorts" pitchFamily="2" charset="2"/>
              <a:buChar char="u"/>
            </a:pPr>
            <a:r>
              <a:rPr lang="en-US" altLang="en-US" sz="2800" dirty="0"/>
              <a:t>Government (Gotham City)</a:t>
            </a:r>
          </a:p>
          <a:p>
            <a:pPr marL="990600" lvl="1" indent="-533400" algn="just">
              <a:lnSpc>
                <a:spcPct val="90000"/>
              </a:lnSpc>
              <a:buFont typeface="Monotype Sorts" pitchFamily="2" charset="2"/>
              <a:buChar char="u"/>
            </a:pPr>
            <a:r>
              <a:rPr lang="en-US" altLang="en-US" sz="2800" dirty="0"/>
              <a:t>Interested Private Developers</a:t>
            </a:r>
          </a:p>
          <a:p>
            <a:pPr marL="990600" lvl="1" indent="-533400">
              <a:lnSpc>
                <a:spcPct val="90000"/>
              </a:lnSpc>
              <a:buFont typeface="Monotype Sorts" pitchFamily="2" charset="2"/>
              <a:buAutoNum type="arabicPeriod"/>
            </a:pPr>
            <a:endParaRPr lang="en-US" altLang="en-US" sz="2800" dirty="0"/>
          </a:p>
        </p:txBody>
      </p:sp>
      <p:sp>
        <p:nvSpPr>
          <p:cNvPr id="14340" name="Slide Number Placeholder 5">
            <a:extLst>
              <a:ext uri="{FF2B5EF4-FFF2-40B4-BE49-F238E27FC236}">
                <a16:creationId xmlns="" xmlns:a16="http://schemas.microsoft.com/office/drawing/2014/main" id="{AC8825B8-994F-4645-9726-D803BD7A8C75}"/>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8</a:t>
            </a:fld>
            <a:endParaRPr lang="en-US" altLang="en-US" sz="1400">
              <a:solidFill>
                <a:srgbClr val="0033CC"/>
              </a:solidFill>
              <a:latin typeface="Times New Roman" panose="02020603050405020304" pitchFamily="18" charset="0"/>
            </a:endParaRPr>
          </a:p>
        </p:txBody>
      </p:sp>
    </p:spTree>
    <p:extLst>
      <p:ext uri="{BB962C8B-B14F-4D97-AF65-F5344CB8AC3E}">
        <p14:creationId xmlns:p14="http://schemas.microsoft.com/office/powerpoint/2010/main" xmlns="" val="313452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a:extLst>
              <a:ext uri="{FF2B5EF4-FFF2-40B4-BE49-F238E27FC236}">
                <a16:creationId xmlns="" xmlns:a16="http://schemas.microsoft.com/office/drawing/2014/main" id="{53EA0AC2-A955-47C7-892E-05915D88EAE5}"/>
              </a:ext>
            </a:extLst>
          </p:cNvPr>
          <p:cNvSpPr>
            <a:spLocks noGrp="1"/>
          </p:cNvSpPr>
          <p:nvPr>
            <p:ph type="sldNum" sz="quarter" idx="4294967295"/>
          </p:nvPr>
        </p:nvSpPr>
        <p:spPr bwMode="auto">
          <a:xfrm>
            <a:off x="6858000" y="6400800"/>
            <a:ext cx="1905000" cy="457200"/>
          </a:xfrm>
          <a:prstGeom prst="rect">
            <a:avLst/>
          </a:prstGeom>
          <a:noFill/>
          <a:ln w="9525">
            <a:noFill/>
            <a:miter lim="800000"/>
            <a:headEnd/>
            <a:tailEnd/>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a:lstStyle>
          <a:p>
            <a:pPr eaLnBrk="1" hangingPunct="1"/>
            <a:fld id="{C844D156-42CD-401D-B626-EEFB7353654C}" type="slidenum">
              <a:rPr lang="en-US" altLang="en-US" smtClean="0"/>
              <a:pPr eaLnBrk="1" hangingPunct="1"/>
              <a:t>9</a:t>
            </a:fld>
            <a:endParaRPr lang="en-US" altLang="en-US" sz="1400">
              <a:solidFill>
                <a:srgbClr val="0033CC"/>
              </a:solidFill>
              <a:latin typeface="Times New Roman" panose="02020603050405020304" pitchFamily="18" charset="0"/>
            </a:endParaRPr>
          </a:p>
        </p:txBody>
      </p:sp>
      <p:sp>
        <p:nvSpPr>
          <p:cNvPr id="15364" name="Rectangle 2">
            <a:extLst>
              <a:ext uri="{FF2B5EF4-FFF2-40B4-BE49-F238E27FC236}">
                <a16:creationId xmlns="" xmlns:a16="http://schemas.microsoft.com/office/drawing/2014/main" id="{70CBC44C-5D24-4609-AB1C-BC8D0626F308}"/>
              </a:ext>
            </a:extLst>
          </p:cNvPr>
          <p:cNvSpPr>
            <a:spLocks noGrp="1" noChangeArrowheads="1"/>
          </p:cNvSpPr>
          <p:nvPr>
            <p:ph type="title"/>
          </p:nvPr>
        </p:nvSpPr>
        <p:spPr>
          <a:xfrm>
            <a:off x="457200" y="152400"/>
            <a:ext cx="8229600" cy="762000"/>
          </a:xfrm>
        </p:spPr>
        <p:txBody>
          <a:bodyPr lIns="90488" tIns="44450" rIns="90488" bIns="44450" anchor="t"/>
          <a:lstStyle/>
          <a:p>
            <a:r>
              <a:rPr lang="en-US" altLang="en-US" sz="3400" u="sng">
                <a:solidFill>
                  <a:srgbClr val="CC0000"/>
                </a:solidFill>
              </a:rPr>
              <a:t> PPP Financial Model</a:t>
            </a:r>
          </a:p>
        </p:txBody>
      </p:sp>
      <p:sp>
        <p:nvSpPr>
          <p:cNvPr id="15365" name="AutoShape 25">
            <a:extLst>
              <a:ext uri="{FF2B5EF4-FFF2-40B4-BE49-F238E27FC236}">
                <a16:creationId xmlns="" xmlns:a16="http://schemas.microsoft.com/office/drawing/2014/main" id="{01D49428-E0FF-4A45-9378-5BAFDAB764C5}"/>
              </a:ext>
            </a:extLst>
          </p:cNvPr>
          <p:cNvSpPr>
            <a:spLocks noChangeArrowheads="1"/>
          </p:cNvSpPr>
          <p:nvPr/>
        </p:nvSpPr>
        <p:spPr bwMode="auto">
          <a:xfrm>
            <a:off x="0" y="990600"/>
            <a:ext cx="9067799" cy="5791200"/>
          </a:xfrm>
          <a:prstGeom prst="roundRect">
            <a:avLst>
              <a:gd name="adj" fmla="val 16667"/>
            </a:avLst>
          </a:prstGeom>
          <a:noFill/>
          <a:ln w="38100">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eaLnBrk="1" hangingPunct="1"/>
            <a:endParaRPr lang="en-US" altLang="en-US" b="1" u="sng"/>
          </a:p>
        </p:txBody>
      </p:sp>
      <p:sp>
        <p:nvSpPr>
          <p:cNvPr id="15366" name="Rectangle 3">
            <a:extLst>
              <a:ext uri="{FF2B5EF4-FFF2-40B4-BE49-F238E27FC236}">
                <a16:creationId xmlns="" xmlns:a16="http://schemas.microsoft.com/office/drawing/2014/main" id="{5CB795BD-B7EE-449B-A8A8-07C58F2F3248}"/>
              </a:ext>
            </a:extLst>
          </p:cNvPr>
          <p:cNvSpPr>
            <a:spLocks noChangeArrowheads="1"/>
          </p:cNvSpPr>
          <p:nvPr/>
        </p:nvSpPr>
        <p:spPr bwMode="auto">
          <a:xfrm>
            <a:off x="3581400" y="1828800"/>
            <a:ext cx="2438400" cy="914400"/>
          </a:xfrm>
          <a:prstGeom prst="rect">
            <a:avLst/>
          </a:prstGeom>
          <a:solidFill>
            <a:schemeClr val="bg1"/>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800" b="1" u="sng"/>
              <a:t>3-CAPITAL INVEST.</a:t>
            </a:r>
            <a:r>
              <a:rPr lang="en-US" altLang="en-US" sz="1800" u="sng"/>
              <a:t>:</a:t>
            </a:r>
          </a:p>
          <a:p>
            <a:pPr>
              <a:buFontTx/>
              <a:buChar char="-"/>
            </a:pPr>
            <a:r>
              <a:rPr lang="en-US" altLang="en-US" sz="1800"/>
              <a:t>Construction</a:t>
            </a:r>
          </a:p>
          <a:p>
            <a:pPr>
              <a:buFontTx/>
              <a:buChar char="-"/>
            </a:pPr>
            <a:r>
              <a:rPr lang="en-US" altLang="en-US" sz="1800"/>
              <a:t> Depreciation </a:t>
            </a:r>
          </a:p>
        </p:txBody>
      </p:sp>
      <p:sp>
        <p:nvSpPr>
          <p:cNvPr id="15367" name="Rectangle 4">
            <a:extLst>
              <a:ext uri="{FF2B5EF4-FFF2-40B4-BE49-F238E27FC236}">
                <a16:creationId xmlns="" xmlns:a16="http://schemas.microsoft.com/office/drawing/2014/main" id="{DEB82A5B-E733-42FB-B814-F2B173A3BF03}"/>
              </a:ext>
            </a:extLst>
          </p:cNvPr>
          <p:cNvSpPr>
            <a:spLocks noChangeArrowheads="1"/>
          </p:cNvSpPr>
          <p:nvPr/>
        </p:nvSpPr>
        <p:spPr bwMode="auto">
          <a:xfrm>
            <a:off x="3429000" y="3124200"/>
            <a:ext cx="2971800" cy="1905000"/>
          </a:xfrm>
          <a:prstGeom prst="rect">
            <a:avLst/>
          </a:prstGeom>
          <a:solidFill>
            <a:schemeClr val="bg1"/>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b="1" u="sng"/>
              <a:t>5</a:t>
            </a:r>
            <a:r>
              <a:rPr lang="en-US" altLang="en-US" sz="1800" b="1" u="sng"/>
              <a:t>-PROFIT &amp; LOSS STATEMENT:</a:t>
            </a:r>
          </a:p>
          <a:p>
            <a:r>
              <a:rPr lang="en-US" altLang="en-US" sz="1800" b="1">
                <a:solidFill>
                  <a:srgbClr val="CC0000"/>
                </a:solidFill>
              </a:rPr>
              <a:t>+Revenues</a:t>
            </a:r>
            <a:r>
              <a:rPr lang="en-US" altLang="en-US" sz="1800"/>
              <a:t>(10 yrs.)</a:t>
            </a:r>
          </a:p>
          <a:p>
            <a:r>
              <a:rPr lang="en-US" altLang="en-US" sz="1800"/>
              <a:t>- O &amp; M Costs</a:t>
            </a:r>
          </a:p>
          <a:p>
            <a:pPr>
              <a:buFontTx/>
              <a:buChar char="-"/>
            </a:pPr>
            <a:r>
              <a:rPr lang="en-US" altLang="en-US" sz="1800"/>
              <a:t>Interest expenses</a:t>
            </a:r>
          </a:p>
          <a:p>
            <a:pPr>
              <a:buFontTx/>
              <a:buChar char="-"/>
            </a:pPr>
            <a:r>
              <a:rPr lang="en-US" altLang="en-US" sz="1800"/>
              <a:t>Depreciation Exp.</a:t>
            </a:r>
          </a:p>
          <a:p>
            <a:pPr>
              <a:buFontTx/>
              <a:buChar char="-"/>
            </a:pPr>
            <a:r>
              <a:rPr lang="en-US" altLang="en-US" sz="1800"/>
              <a:t>Taxes</a:t>
            </a:r>
          </a:p>
          <a:p>
            <a:pPr>
              <a:buFontTx/>
              <a:buChar char="-"/>
            </a:pPr>
            <a:r>
              <a:rPr lang="en-US" altLang="en-US" sz="1800"/>
              <a:t>= Net Income</a:t>
            </a:r>
          </a:p>
        </p:txBody>
      </p:sp>
      <p:sp>
        <p:nvSpPr>
          <p:cNvPr id="15368" name="Rectangle 5">
            <a:extLst>
              <a:ext uri="{FF2B5EF4-FFF2-40B4-BE49-F238E27FC236}">
                <a16:creationId xmlns="" xmlns:a16="http://schemas.microsoft.com/office/drawing/2014/main" id="{FA564E8C-4189-457E-8883-B588DC8D2563}"/>
              </a:ext>
            </a:extLst>
          </p:cNvPr>
          <p:cNvSpPr>
            <a:spLocks noChangeArrowheads="1"/>
          </p:cNvSpPr>
          <p:nvPr/>
        </p:nvSpPr>
        <p:spPr bwMode="auto">
          <a:xfrm>
            <a:off x="228600" y="1676400"/>
            <a:ext cx="2819400" cy="914400"/>
          </a:xfrm>
          <a:prstGeom prst="rect">
            <a:avLst/>
          </a:prstGeom>
          <a:solidFill>
            <a:schemeClr val="bg1"/>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800" b="1" u="sng"/>
              <a:t>2-DEMAND: Vehicle Pop.</a:t>
            </a:r>
          </a:p>
          <a:p>
            <a:pPr>
              <a:buFontTx/>
              <a:buChar char="-"/>
            </a:pPr>
            <a:r>
              <a:rPr lang="en-US" altLang="en-US" sz="1800"/>
              <a:t>Projected Pop. over 20 yrs.</a:t>
            </a:r>
          </a:p>
          <a:p>
            <a:r>
              <a:rPr lang="en-US" altLang="en-US" sz="1800"/>
              <a:t>= Required Capacity</a:t>
            </a:r>
          </a:p>
        </p:txBody>
      </p:sp>
      <p:sp>
        <p:nvSpPr>
          <p:cNvPr id="15369" name="Rectangle 6">
            <a:extLst>
              <a:ext uri="{FF2B5EF4-FFF2-40B4-BE49-F238E27FC236}">
                <a16:creationId xmlns="" xmlns:a16="http://schemas.microsoft.com/office/drawing/2014/main" id="{41A1D1A5-D9BD-4154-A00A-3B5F4033D56B}"/>
              </a:ext>
            </a:extLst>
          </p:cNvPr>
          <p:cNvSpPr>
            <a:spLocks noChangeArrowheads="1"/>
          </p:cNvSpPr>
          <p:nvPr/>
        </p:nvSpPr>
        <p:spPr bwMode="auto">
          <a:xfrm>
            <a:off x="228600" y="3124200"/>
            <a:ext cx="2743200" cy="1905000"/>
          </a:xfrm>
          <a:prstGeom prst="rect">
            <a:avLst/>
          </a:prstGeom>
          <a:solidFill>
            <a:schemeClr val="bg1"/>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800" b="1" u="sng"/>
              <a:t>6-CASH FLOW STATEMENT</a:t>
            </a:r>
          </a:p>
          <a:p>
            <a:r>
              <a:rPr lang="en-US" altLang="en-US" sz="1800"/>
              <a:t>   Net Income</a:t>
            </a:r>
          </a:p>
          <a:p>
            <a:r>
              <a:rPr lang="en-US" altLang="en-US" sz="1800"/>
              <a:t>+ Depreciation</a:t>
            </a:r>
          </a:p>
          <a:p>
            <a:r>
              <a:rPr lang="en-US" altLang="en-US" sz="1800"/>
              <a:t>- Debt Principal Paymnts.</a:t>
            </a:r>
          </a:p>
          <a:p>
            <a:r>
              <a:rPr lang="en-US" altLang="en-US" sz="1800"/>
              <a:t>= Cash Flow</a:t>
            </a:r>
          </a:p>
          <a:p>
            <a:r>
              <a:rPr lang="en-US" altLang="en-US" sz="1800"/>
              <a:t>       </a:t>
            </a:r>
            <a:r>
              <a:rPr lang="en-US" altLang="en-US" sz="1800">
                <a:solidFill>
                  <a:srgbClr val="CC0000"/>
                </a:solidFill>
              </a:rPr>
              <a:t>DSCR</a:t>
            </a:r>
          </a:p>
          <a:p>
            <a:r>
              <a:rPr lang="en-US" altLang="en-US" sz="1800">
                <a:solidFill>
                  <a:srgbClr val="CC0000"/>
                </a:solidFill>
              </a:rPr>
              <a:t>       </a:t>
            </a:r>
            <a:r>
              <a:rPr lang="en-US" altLang="en-US">
                <a:solidFill>
                  <a:srgbClr val="CC0000"/>
                </a:solidFill>
              </a:rPr>
              <a:t>IRR</a:t>
            </a:r>
            <a:endParaRPr lang="en-US" altLang="en-US" sz="1800">
              <a:solidFill>
                <a:srgbClr val="CC0000"/>
              </a:solidFill>
            </a:endParaRPr>
          </a:p>
        </p:txBody>
      </p:sp>
      <p:sp>
        <p:nvSpPr>
          <p:cNvPr id="15370" name="Line 8">
            <a:extLst>
              <a:ext uri="{FF2B5EF4-FFF2-40B4-BE49-F238E27FC236}">
                <a16:creationId xmlns="" xmlns:a16="http://schemas.microsoft.com/office/drawing/2014/main" id="{776C4E35-9398-4081-AC52-861B3946BBE8}"/>
              </a:ext>
            </a:extLst>
          </p:cNvPr>
          <p:cNvSpPr>
            <a:spLocks noChangeShapeType="1"/>
          </p:cNvSpPr>
          <p:nvPr/>
        </p:nvSpPr>
        <p:spPr bwMode="auto">
          <a:xfrm flipV="1">
            <a:off x="2362200" y="2286000"/>
            <a:ext cx="1219200" cy="152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71" name="Line 9">
            <a:extLst>
              <a:ext uri="{FF2B5EF4-FFF2-40B4-BE49-F238E27FC236}">
                <a16:creationId xmlns="" xmlns:a16="http://schemas.microsoft.com/office/drawing/2014/main" id="{5BDE40B8-BE74-4EB9-8CA1-E6BB6FB46D41}"/>
              </a:ext>
            </a:extLst>
          </p:cNvPr>
          <p:cNvSpPr>
            <a:spLocks noChangeShapeType="1"/>
          </p:cNvSpPr>
          <p:nvPr/>
        </p:nvSpPr>
        <p:spPr bwMode="auto">
          <a:xfrm>
            <a:off x="6019800" y="2286000"/>
            <a:ext cx="609600" cy="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72" name="Line 11">
            <a:extLst>
              <a:ext uri="{FF2B5EF4-FFF2-40B4-BE49-F238E27FC236}">
                <a16:creationId xmlns="" xmlns:a16="http://schemas.microsoft.com/office/drawing/2014/main" id="{A0CF29F0-25E2-4B95-B956-3334B6C9B534}"/>
              </a:ext>
            </a:extLst>
          </p:cNvPr>
          <p:cNvSpPr>
            <a:spLocks noChangeShapeType="1"/>
          </p:cNvSpPr>
          <p:nvPr/>
        </p:nvSpPr>
        <p:spPr bwMode="auto">
          <a:xfrm flipH="1" flipV="1">
            <a:off x="1905000" y="3810000"/>
            <a:ext cx="1600200" cy="533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73" name="Rectangle 13">
            <a:extLst>
              <a:ext uri="{FF2B5EF4-FFF2-40B4-BE49-F238E27FC236}">
                <a16:creationId xmlns="" xmlns:a16="http://schemas.microsoft.com/office/drawing/2014/main" id="{2E5D8F0C-3634-4BFE-A15C-23FFD7F48A89}"/>
              </a:ext>
            </a:extLst>
          </p:cNvPr>
          <p:cNvSpPr>
            <a:spLocks noChangeArrowheads="1"/>
          </p:cNvSpPr>
          <p:nvPr/>
        </p:nvSpPr>
        <p:spPr bwMode="auto">
          <a:xfrm>
            <a:off x="6629400" y="2057400"/>
            <a:ext cx="2438400" cy="1143000"/>
          </a:xfrm>
          <a:prstGeom prst="rect">
            <a:avLst/>
          </a:prstGeom>
          <a:solidFill>
            <a:schemeClr val="bg1"/>
          </a:solidFill>
          <a:ln w="38100">
            <a:solidFill>
              <a:schemeClr val="tx1"/>
            </a:solidFill>
            <a:miter lim="800000"/>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r>
              <a:rPr lang="en-US" altLang="en-US" sz="1800" b="1" u="sng"/>
              <a:t>4-FINANCING:</a:t>
            </a:r>
          </a:p>
          <a:p>
            <a:pPr>
              <a:buFontTx/>
              <a:buChar char="-"/>
            </a:pPr>
            <a:r>
              <a:rPr lang="en-US" altLang="en-US" sz="1800"/>
              <a:t>Debt (term, %, DSCR)</a:t>
            </a:r>
          </a:p>
          <a:p>
            <a:pPr>
              <a:buFontTx/>
              <a:buChar char="-"/>
            </a:pPr>
            <a:r>
              <a:rPr lang="en-US" altLang="en-US" sz="1800"/>
              <a:t>Equity (Gearing &amp; RoE)</a:t>
            </a:r>
          </a:p>
          <a:p>
            <a:pPr>
              <a:buFontTx/>
              <a:buChar char="-"/>
            </a:pPr>
            <a:r>
              <a:rPr lang="en-US" altLang="en-US" sz="1800"/>
              <a:t> Loan Repayment Sched.</a:t>
            </a:r>
          </a:p>
        </p:txBody>
      </p:sp>
      <p:sp>
        <p:nvSpPr>
          <p:cNvPr id="15374" name="Line 14">
            <a:extLst>
              <a:ext uri="{FF2B5EF4-FFF2-40B4-BE49-F238E27FC236}">
                <a16:creationId xmlns="" xmlns:a16="http://schemas.microsoft.com/office/drawing/2014/main" id="{F8D8AE22-73CB-49B7-9F94-10F8A1B21699}"/>
              </a:ext>
            </a:extLst>
          </p:cNvPr>
          <p:cNvSpPr>
            <a:spLocks noChangeShapeType="1"/>
          </p:cNvSpPr>
          <p:nvPr/>
        </p:nvSpPr>
        <p:spPr bwMode="auto">
          <a:xfrm flipH="1">
            <a:off x="5257800" y="2514600"/>
            <a:ext cx="1447800" cy="1676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75" name="AutoShape 15">
            <a:extLst>
              <a:ext uri="{FF2B5EF4-FFF2-40B4-BE49-F238E27FC236}">
                <a16:creationId xmlns="" xmlns:a16="http://schemas.microsoft.com/office/drawing/2014/main" id="{0C329215-1F37-4DC5-A096-B3FE0A77A8DD}"/>
              </a:ext>
            </a:extLst>
          </p:cNvPr>
          <p:cNvSpPr>
            <a:spLocks noChangeArrowheads="1"/>
          </p:cNvSpPr>
          <p:nvPr/>
        </p:nvSpPr>
        <p:spPr bwMode="auto">
          <a:xfrm>
            <a:off x="685800" y="5486400"/>
            <a:ext cx="2514600" cy="1066800"/>
          </a:xfrm>
          <a:prstGeom prst="roundRect">
            <a:avLst>
              <a:gd name="adj" fmla="val 16667"/>
            </a:avLst>
          </a:prstGeom>
          <a:solidFill>
            <a:srgbClr val="FFFF00"/>
          </a:solidFill>
          <a:ln w="12700">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b="1" u="sng">
                <a:solidFill>
                  <a:srgbClr val="CC0000"/>
                </a:solidFill>
              </a:rPr>
              <a:t>A.TARIFFS</a:t>
            </a:r>
          </a:p>
          <a:p>
            <a:pPr algn="ctr"/>
            <a:r>
              <a:rPr lang="en-US" altLang="en-US">
                <a:solidFill>
                  <a:srgbClr val="CC0000"/>
                </a:solidFill>
              </a:rPr>
              <a:t>Bulk-Purchasers/</a:t>
            </a:r>
          </a:p>
          <a:p>
            <a:pPr algn="ctr"/>
            <a:r>
              <a:rPr lang="en-US" altLang="en-US">
                <a:solidFill>
                  <a:srgbClr val="CC0000"/>
                </a:solidFill>
              </a:rPr>
              <a:t>City Support?</a:t>
            </a:r>
          </a:p>
        </p:txBody>
      </p:sp>
      <p:sp>
        <p:nvSpPr>
          <p:cNvPr id="15376" name="AutoShape 17">
            <a:extLst>
              <a:ext uri="{FF2B5EF4-FFF2-40B4-BE49-F238E27FC236}">
                <a16:creationId xmlns="" xmlns:a16="http://schemas.microsoft.com/office/drawing/2014/main" id="{57489FB7-B4A9-4EE4-8DBE-92EA56CFFBE5}"/>
              </a:ext>
            </a:extLst>
          </p:cNvPr>
          <p:cNvSpPr>
            <a:spLocks noChangeArrowheads="1"/>
          </p:cNvSpPr>
          <p:nvPr/>
        </p:nvSpPr>
        <p:spPr bwMode="auto">
          <a:xfrm>
            <a:off x="3352800" y="5562600"/>
            <a:ext cx="2209800" cy="990600"/>
          </a:xfrm>
          <a:prstGeom prst="roundRect">
            <a:avLst>
              <a:gd name="adj" fmla="val 16667"/>
            </a:avLst>
          </a:prstGeom>
          <a:solidFill>
            <a:srgbClr val="FFFF00"/>
          </a:solidFill>
          <a:ln w="12700">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b="1" u="sng">
                <a:solidFill>
                  <a:srgbClr val="CC0000"/>
                </a:solidFill>
              </a:rPr>
              <a:t>B. DSCR</a:t>
            </a:r>
          </a:p>
          <a:p>
            <a:pPr algn="ctr"/>
            <a:r>
              <a:rPr lang="en-US" altLang="en-US">
                <a:solidFill>
                  <a:srgbClr val="CC0000"/>
                </a:solidFill>
              </a:rPr>
              <a:t>Lenders</a:t>
            </a:r>
          </a:p>
        </p:txBody>
      </p:sp>
      <p:sp>
        <p:nvSpPr>
          <p:cNvPr id="15377" name="AutoShape 18">
            <a:extLst>
              <a:ext uri="{FF2B5EF4-FFF2-40B4-BE49-F238E27FC236}">
                <a16:creationId xmlns="" xmlns:a16="http://schemas.microsoft.com/office/drawing/2014/main" id="{40C33080-53FC-40D6-88FF-908777D3D857}"/>
              </a:ext>
            </a:extLst>
          </p:cNvPr>
          <p:cNvSpPr>
            <a:spLocks noChangeArrowheads="1"/>
          </p:cNvSpPr>
          <p:nvPr/>
        </p:nvSpPr>
        <p:spPr bwMode="auto">
          <a:xfrm>
            <a:off x="5791200" y="5562600"/>
            <a:ext cx="1905000" cy="914400"/>
          </a:xfrm>
          <a:prstGeom prst="roundRect">
            <a:avLst>
              <a:gd name="adj" fmla="val 16667"/>
            </a:avLst>
          </a:prstGeom>
          <a:solidFill>
            <a:srgbClr val="FFFF00"/>
          </a:solidFill>
          <a:ln w="12700">
            <a:solidFill>
              <a:schemeClr val="tx1"/>
            </a:solidFill>
            <a:round/>
            <a:headEnd/>
            <a:tailEnd/>
          </a:ln>
        </p:spPr>
        <p:txBody>
          <a:bodyPr wrap="none" anchor="ctr"/>
          <a:lstStyle>
            <a:lvl1pPr eaLnBrk="0" hangingPunct="0">
              <a:defRPr sz="2400">
                <a:solidFill>
                  <a:schemeClr val="tx1"/>
                </a:solidFill>
                <a:latin typeface="Tahoma" panose="020B0604030504040204" pitchFamily="34" charset="0"/>
              </a:defRPr>
            </a:lvl1pPr>
            <a:lvl2pPr marL="742950" indent="-285750" eaLnBrk="0" hangingPunct="0">
              <a:defRPr sz="2400">
                <a:solidFill>
                  <a:schemeClr val="tx1"/>
                </a:solidFill>
                <a:latin typeface="Tahoma" panose="020B0604030504040204" pitchFamily="34" charset="0"/>
              </a:defRPr>
            </a:lvl2pPr>
            <a:lvl3pPr marL="1143000" indent="-228600" eaLnBrk="0" hangingPunct="0">
              <a:defRPr sz="2400">
                <a:solidFill>
                  <a:schemeClr val="tx1"/>
                </a:solidFill>
                <a:latin typeface="Tahoma" panose="020B0604030504040204" pitchFamily="34" charset="0"/>
              </a:defRPr>
            </a:lvl3pPr>
            <a:lvl4pPr marL="1600200" indent="-228600" eaLnBrk="0" hangingPunct="0">
              <a:defRPr sz="2400">
                <a:solidFill>
                  <a:schemeClr val="tx1"/>
                </a:solidFill>
                <a:latin typeface="Tahoma" panose="020B0604030504040204" pitchFamily="34" charset="0"/>
              </a:defRPr>
            </a:lvl4pPr>
            <a:lvl5pPr marL="2057400" indent="-228600" eaLnBrk="0" hangingPunct="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gn="ctr"/>
            <a:r>
              <a:rPr lang="en-US" altLang="en-US" b="1" u="sng">
                <a:solidFill>
                  <a:srgbClr val="CC0000"/>
                </a:solidFill>
              </a:rPr>
              <a:t>C. IRR</a:t>
            </a:r>
          </a:p>
          <a:p>
            <a:pPr algn="ctr"/>
            <a:r>
              <a:rPr lang="en-US" altLang="en-US">
                <a:solidFill>
                  <a:srgbClr val="CC0000"/>
                </a:solidFill>
              </a:rPr>
              <a:t>Investors</a:t>
            </a:r>
          </a:p>
        </p:txBody>
      </p:sp>
      <p:sp>
        <p:nvSpPr>
          <p:cNvPr id="15378" name="Line 20">
            <a:extLst>
              <a:ext uri="{FF2B5EF4-FFF2-40B4-BE49-F238E27FC236}">
                <a16:creationId xmlns="" xmlns:a16="http://schemas.microsoft.com/office/drawing/2014/main" id="{0E6D5468-F74D-4980-8AE1-776F08FB3F34}"/>
              </a:ext>
            </a:extLst>
          </p:cNvPr>
          <p:cNvSpPr>
            <a:spLocks noChangeShapeType="1"/>
          </p:cNvSpPr>
          <p:nvPr/>
        </p:nvSpPr>
        <p:spPr bwMode="auto">
          <a:xfrm flipH="1">
            <a:off x="2362200" y="3581400"/>
            <a:ext cx="1143000" cy="1905000"/>
          </a:xfrm>
          <a:prstGeom prst="line">
            <a:avLst/>
          </a:prstGeom>
          <a:noFill/>
          <a:ln w="38100">
            <a:solidFill>
              <a:srgbClr val="CC0000"/>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79" name="Line 21">
            <a:extLst>
              <a:ext uri="{FF2B5EF4-FFF2-40B4-BE49-F238E27FC236}">
                <a16:creationId xmlns="" xmlns:a16="http://schemas.microsoft.com/office/drawing/2014/main" id="{00038E31-A47F-410D-BC3D-B780C4431E26}"/>
              </a:ext>
            </a:extLst>
          </p:cNvPr>
          <p:cNvSpPr>
            <a:spLocks noChangeShapeType="1"/>
          </p:cNvSpPr>
          <p:nvPr/>
        </p:nvSpPr>
        <p:spPr bwMode="auto">
          <a:xfrm>
            <a:off x="1371600" y="4648200"/>
            <a:ext cx="2971800" cy="914400"/>
          </a:xfrm>
          <a:prstGeom prst="line">
            <a:avLst/>
          </a:prstGeom>
          <a:noFill/>
          <a:ln w="38100">
            <a:solidFill>
              <a:srgbClr val="CC0000"/>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80" name="Line 22">
            <a:extLst>
              <a:ext uri="{FF2B5EF4-FFF2-40B4-BE49-F238E27FC236}">
                <a16:creationId xmlns="" xmlns:a16="http://schemas.microsoft.com/office/drawing/2014/main" id="{2793D05F-2D05-463D-9DE2-A5B354F7B287}"/>
              </a:ext>
            </a:extLst>
          </p:cNvPr>
          <p:cNvSpPr>
            <a:spLocks noChangeShapeType="1"/>
          </p:cNvSpPr>
          <p:nvPr/>
        </p:nvSpPr>
        <p:spPr bwMode="auto">
          <a:xfrm>
            <a:off x="1295400" y="4876800"/>
            <a:ext cx="5257800" cy="685800"/>
          </a:xfrm>
          <a:prstGeom prst="line">
            <a:avLst/>
          </a:prstGeom>
          <a:noFill/>
          <a:ln w="38100">
            <a:solidFill>
              <a:srgbClr val="CC0000"/>
            </a:solidFill>
            <a:prstDash val="dash"/>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81" name="Line 26">
            <a:extLst>
              <a:ext uri="{FF2B5EF4-FFF2-40B4-BE49-F238E27FC236}">
                <a16:creationId xmlns="" xmlns:a16="http://schemas.microsoft.com/office/drawing/2014/main" id="{59E5D3ED-5DA7-4BCC-8C19-9C9E67E9A507}"/>
              </a:ext>
            </a:extLst>
          </p:cNvPr>
          <p:cNvSpPr>
            <a:spLocks noChangeShapeType="1"/>
          </p:cNvSpPr>
          <p:nvPr/>
        </p:nvSpPr>
        <p:spPr bwMode="auto">
          <a:xfrm flipH="1" flipV="1">
            <a:off x="1981200" y="3581400"/>
            <a:ext cx="1524000" cy="1295400"/>
          </a:xfrm>
          <a:prstGeom prst="line">
            <a:avLst/>
          </a:prstGeom>
          <a:noFill/>
          <a:ln w="5715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5382" name="Freeform 28">
            <a:extLst>
              <a:ext uri="{FF2B5EF4-FFF2-40B4-BE49-F238E27FC236}">
                <a16:creationId xmlns="" xmlns:a16="http://schemas.microsoft.com/office/drawing/2014/main" id="{FB61556B-D337-4831-B055-1FF1509BB7B4}"/>
              </a:ext>
            </a:extLst>
          </p:cNvPr>
          <p:cNvSpPr>
            <a:spLocks/>
          </p:cNvSpPr>
          <p:nvPr/>
        </p:nvSpPr>
        <p:spPr bwMode="auto">
          <a:xfrm>
            <a:off x="2514600" y="2832100"/>
            <a:ext cx="4191000" cy="1054100"/>
          </a:xfrm>
          <a:custGeom>
            <a:avLst/>
            <a:gdLst>
              <a:gd name="T0" fmla="*/ 2147483647 w 2544"/>
              <a:gd name="T1" fmla="*/ 2147483647 h 568"/>
              <a:gd name="T2" fmla="*/ 2147483647 w 2544"/>
              <a:gd name="T3" fmla="*/ 2147483647 h 568"/>
              <a:gd name="T4" fmla="*/ 2147483647 w 2544"/>
              <a:gd name="T5" fmla="*/ 2147483647 h 568"/>
              <a:gd name="T6" fmla="*/ 0 w 2544"/>
              <a:gd name="T7" fmla="*/ 2147483647 h 568"/>
              <a:gd name="T8" fmla="*/ 0 60000 65536"/>
              <a:gd name="T9" fmla="*/ 0 60000 65536"/>
              <a:gd name="T10" fmla="*/ 0 60000 65536"/>
              <a:gd name="T11" fmla="*/ 0 60000 65536"/>
              <a:gd name="T12" fmla="*/ 0 w 2544"/>
              <a:gd name="T13" fmla="*/ 0 h 568"/>
              <a:gd name="T14" fmla="*/ 2544 w 2544"/>
              <a:gd name="T15" fmla="*/ 568 h 568"/>
            </a:gdLst>
            <a:ahLst/>
            <a:cxnLst>
              <a:cxn ang="T8">
                <a:pos x="T0" y="T1"/>
              </a:cxn>
              <a:cxn ang="T9">
                <a:pos x="T2" y="T3"/>
              </a:cxn>
              <a:cxn ang="T10">
                <a:pos x="T4" y="T5"/>
              </a:cxn>
              <a:cxn ang="T11">
                <a:pos x="T6" y="T7"/>
              </a:cxn>
            </a:cxnLst>
            <a:rect l="T12" t="T13" r="T14" b="T15"/>
            <a:pathLst>
              <a:path w="2544" h="568">
                <a:moveTo>
                  <a:pt x="2544" y="136"/>
                </a:moveTo>
                <a:cubicBezTo>
                  <a:pt x="2476" y="92"/>
                  <a:pt x="2408" y="48"/>
                  <a:pt x="2064" y="40"/>
                </a:cubicBezTo>
                <a:cubicBezTo>
                  <a:pt x="1720" y="32"/>
                  <a:pt x="824" y="0"/>
                  <a:pt x="480" y="88"/>
                </a:cubicBezTo>
                <a:cubicBezTo>
                  <a:pt x="136" y="176"/>
                  <a:pt x="68" y="372"/>
                  <a:pt x="0" y="568"/>
                </a:cubicBezTo>
              </a:path>
            </a:pathLst>
          </a:custGeom>
          <a:noFill/>
          <a:ln w="38100" cmpd="sng">
            <a:solidFill>
              <a:schemeClr val="tx1"/>
            </a:solidFill>
            <a:round/>
            <a:headEnd type="none" w="med" len="med"/>
            <a:tailEnd type="triangle" w="med" len="med"/>
          </a:ln>
          <a:extLst>
            <a:ext uri="{909E8E84-426E-40dd-AFC4-6F175D3DCCD1}">
              <a14:hiddenFill xmlns:a14="http://schemas.microsoft.com/office/drawing/2010/main" xmlns="">
                <a:solidFill>
                  <a:srgbClr val="FFFFFF"/>
                </a:solidFill>
              </a14:hiddenFill>
            </a:ext>
          </a:extLst>
        </p:spPr>
        <p:txBody>
          <a:bodyPr wrap="none"/>
          <a:lstStyle/>
          <a:p>
            <a:endParaRPr lang="en-US"/>
          </a:p>
        </p:txBody>
      </p:sp>
      <p:sp>
        <p:nvSpPr>
          <p:cNvPr id="15383" name="Freeform 29">
            <a:extLst>
              <a:ext uri="{FF2B5EF4-FFF2-40B4-BE49-F238E27FC236}">
                <a16:creationId xmlns="" xmlns:a16="http://schemas.microsoft.com/office/drawing/2014/main" id="{80DF44A2-F4F6-469C-98D8-B61C1BB88002}"/>
              </a:ext>
            </a:extLst>
          </p:cNvPr>
          <p:cNvSpPr>
            <a:spLocks/>
          </p:cNvSpPr>
          <p:nvPr/>
        </p:nvSpPr>
        <p:spPr bwMode="auto">
          <a:xfrm>
            <a:off x="5410200" y="2590800"/>
            <a:ext cx="1244600" cy="1752600"/>
          </a:xfrm>
          <a:custGeom>
            <a:avLst/>
            <a:gdLst>
              <a:gd name="T0" fmla="*/ 2147483647 w 784"/>
              <a:gd name="T1" fmla="*/ 0 h 1104"/>
              <a:gd name="T2" fmla="*/ 2147483647 w 784"/>
              <a:gd name="T3" fmla="*/ 2147483647 h 1104"/>
              <a:gd name="T4" fmla="*/ 0 w 784"/>
              <a:gd name="T5" fmla="*/ 2147483647 h 1104"/>
              <a:gd name="T6" fmla="*/ 0 60000 65536"/>
              <a:gd name="T7" fmla="*/ 0 60000 65536"/>
              <a:gd name="T8" fmla="*/ 0 60000 65536"/>
              <a:gd name="T9" fmla="*/ 0 w 784"/>
              <a:gd name="T10" fmla="*/ 0 h 1104"/>
              <a:gd name="T11" fmla="*/ 784 w 784"/>
              <a:gd name="T12" fmla="*/ 1104 h 1104"/>
            </a:gdLst>
            <a:ahLst/>
            <a:cxnLst>
              <a:cxn ang="T6">
                <a:pos x="T0" y="T1"/>
              </a:cxn>
              <a:cxn ang="T7">
                <a:pos x="T2" y="T3"/>
              </a:cxn>
              <a:cxn ang="T8">
                <a:pos x="T4" y="T5"/>
              </a:cxn>
            </a:cxnLst>
            <a:rect l="T9" t="T10" r="T11" b="T12"/>
            <a:pathLst>
              <a:path w="784" h="1104">
                <a:moveTo>
                  <a:pt x="384" y="0"/>
                </a:moveTo>
                <a:cubicBezTo>
                  <a:pt x="584" y="172"/>
                  <a:pt x="784" y="344"/>
                  <a:pt x="720" y="528"/>
                </a:cubicBezTo>
                <a:cubicBezTo>
                  <a:pt x="656" y="712"/>
                  <a:pt x="328" y="908"/>
                  <a:pt x="0" y="1104"/>
                </a:cubicBezTo>
              </a:path>
            </a:pathLst>
          </a:custGeom>
          <a:noFill/>
          <a:ln w="57150" cmpd="sng">
            <a:solidFill>
              <a:schemeClr val="tx1"/>
            </a:solidFill>
            <a:round/>
            <a:headEnd type="none" w="med" len="med"/>
            <a:tailEnd type="triangle" w="med" len="med"/>
          </a:ln>
          <a:extLst>
            <a:ext uri="{909E8E84-426E-40dd-AFC4-6F175D3DCCD1}">
              <a14:hiddenFill xmlns:a14="http://schemas.microsoft.com/office/drawing/2010/main" xmlns="">
                <a:solidFill>
                  <a:srgbClr val="FFFFFF"/>
                </a:solidFill>
              </a14:hiddenFill>
            </a:ext>
          </a:extLst>
        </p:spPr>
        <p:txBody>
          <a:bodyPr wrap="none"/>
          <a:lstStyle/>
          <a:p>
            <a:endParaRPr lang="en-US"/>
          </a:p>
        </p:txBody>
      </p:sp>
      <p:sp>
        <p:nvSpPr>
          <p:cNvPr id="3" name="Rectangle 2">
            <a:extLst>
              <a:ext uri="{FF2B5EF4-FFF2-40B4-BE49-F238E27FC236}">
                <a16:creationId xmlns="" xmlns:a16="http://schemas.microsoft.com/office/drawing/2014/main" id="{19F730C7-7BC6-4D5C-9468-F347B1328ABC}"/>
              </a:ext>
            </a:extLst>
          </p:cNvPr>
          <p:cNvSpPr/>
          <p:nvPr/>
        </p:nvSpPr>
        <p:spPr>
          <a:xfrm>
            <a:off x="3314700" y="1066800"/>
            <a:ext cx="2971800"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1-INPUTS &amp; RESULTS</a:t>
            </a:r>
          </a:p>
        </p:txBody>
      </p:sp>
    </p:spTree>
    <p:extLst>
      <p:ext uri="{BB962C8B-B14F-4D97-AF65-F5344CB8AC3E}">
        <p14:creationId xmlns:p14="http://schemas.microsoft.com/office/powerpoint/2010/main" xmlns="" val="21337350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103</TotalTime>
  <Words>1756</Words>
  <Application>Microsoft Office PowerPoint</Application>
  <PresentationFormat>On-screen Show (4:3)</PresentationFormat>
  <Paragraphs>263</Paragraphs>
  <Slides>27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Worksheet</vt:lpstr>
      <vt:lpstr>Slide 1</vt:lpstr>
      <vt:lpstr>PPPs in Waste Recycling &amp; Processing</vt:lpstr>
      <vt:lpstr>Waste Recycling &amp; Processing PPPs</vt:lpstr>
      <vt:lpstr>Waste Recycling PPPs: Key Challenges</vt:lpstr>
      <vt:lpstr>PPP Financial Model Case Example: Background on KERFLOKISTAN</vt:lpstr>
      <vt:lpstr>Slide 6</vt:lpstr>
      <vt:lpstr>Gotham City, KERFLOKISTAN</vt:lpstr>
      <vt:lpstr>Group Assignment #1</vt:lpstr>
      <vt:lpstr> PPP Financial Model</vt:lpstr>
      <vt:lpstr>Gotham City Recycling Project Feasibility Study:Technical &amp; Cost Estimations</vt:lpstr>
      <vt:lpstr>Capital Investments</vt:lpstr>
      <vt:lpstr>Projected Revenues</vt:lpstr>
      <vt:lpstr>Financial Model Results</vt:lpstr>
      <vt:lpstr>Slide 14</vt:lpstr>
      <vt:lpstr>PPP Case Exercise Questions:</vt:lpstr>
      <vt:lpstr>Gotham City’s PPP Tender for Municipal Solid Waste Recycling</vt:lpstr>
      <vt:lpstr>Gotham City Recycling PPP Structure</vt:lpstr>
      <vt:lpstr>Gotham City’s Recycling PPP Project Output Standards</vt:lpstr>
      <vt:lpstr>PPP Technical Proposal Evaluation Criteria: “Technically Responsive, or Not?”</vt:lpstr>
      <vt:lpstr>PPP Technical Proposal #1:  Roma Recycling, Inc. (“RRI”)</vt:lpstr>
      <vt:lpstr>PPP Technical Proposal #2:  Poa Kachizi Pickers, Inc. (“BPI”)</vt:lpstr>
      <vt:lpstr>PPP Technical Proposal #3:  Enviro-Tech, Inc. (“ETI”)</vt:lpstr>
      <vt:lpstr>PPP Technical Proposal #4:  Garbage-In, Garbage-Out (“GIGO”)</vt:lpstr>
      <vt:lpstr>Working Group Assignments:</vt:lpstr>
      <vt:lpstr>Opening of Cost Proposals: Gotham City Solid Waste Recycling PPP</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18</cp:revision>
  <dcterms:created xsi:type="dcterms:W3CDTF">2019-03-20T09:03:13Z</dcterms:created>
  <dcterms:modified xsi:type="dcterms:W3CDTF">2020-08-10T13:55:17Z</dcterms:modified>
</cp:coreProperties>
</file>