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1579" r:id="rId3"/>
    <p:sldId id="1580" r:id="rId4"/>
    <p:sldId id="1581" r:id="rId5"/>
    <p:sldId id="1582" r:id="rId6"/>
    <p:sldId id="1583" r:id="rId7"/>
    <p:sldId id="1584" r:id="rId8"/>
    <p:sldId id="1585" r:id="rId9"/>
    <p:sldId id="1586" r:id="rId10"/>
    <p:sldId id="1587" r:id="rId11"/>
    <p:sldId id="1588" r:id="rId12"/>
    <p:sldId id="1589" r:id="rId13"/>
    <p:sldId id="1590" r:id="rId14"/>
    <p:sldId id="1591" r:id="rId15"/>
    <p:sldId id="1592" r:id="rId16"/>
    <p:sldId id="1593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697095-92DC-4533-9F1A-1805649D10D2}">
          <p14:sldIdLst>
            <p14:sldId id="256"/>
          </p14:sldIdLst>
        </p14:section>
        <p14:section name="Untitled Section" id="{A0516F44-05BF-4C91-B2EB-4663B36FA5C1}">
          <p14:sldIdLst>
            <p14:sldId id="1579"/>
            <p14:sldId id="1580"/>
            <p14:sldId id="1581"/>
            <p14:sldId id="1582"/>
            <p14:sldId id="1583"/>
            <p14:sldId id="1584"/>
            <p14:sldId id="1585"/>
            <p14:sldId id="1586"/>
            <p14:sldId id="1587"/>
            <p14:sldId id="1588"/>
            <p14:sldId id="1589"/>
            <p14:sldId id="1590"/>
            <p14:sldId id="1591"/>
            <p14:sldId id="1592"/>
            <p14:sldId id="1593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9B"/>
    <a:srgbClr val="00A14A"/>
    <a:srgbClr val="00BD58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9"/>
    <p:restoredTop sz="91957" autoAdjust="0"/>
  </p:normalViewPr>
  <p:slideViewPr>
    <p:cSldViewPr snapToGrid="0" snapToObjects="1">
      <p:cViewPr varScale="1">
        <p:scale>
          <a:sx n="84" d="100"/>
          <a:sy n="84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21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26355-C4AA-48FF-92A3-076447D3F2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C8774-4E90-4A02-B63A-BEF325FF3D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E2EE-FB5E-49D6-9873-E6E6D53260E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A5A2D-D5E9-47FA-8CE5-C0CB349EC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28B4E-0D9C-4CAF-9AB1-9DE31AA197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F51DB-4274-484D-80A6-787D6188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2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91717-FDD4-4C45-BBDE-734DCDDECC0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26324-67DF-4549-BE40-C46612E5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F64106-0609-4041-9753-4DDCEC8BE0BF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9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26324-67DF-4549-BE40-C46612E542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255952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0EBDA-3591-4FD3-BE5A-4F3D3AB01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6" t="26549" b="40192"/>
          <a:stretch/>
        </p:blipFill>
        <p:spPr>
          <a:xfrm>
            <a:off x="8515350" y="6085842"/>
            <a:ext cx="436623" cy="6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0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C3DF7-1335-4AE6-94C5-FC9A68CB2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6" t="26549" b="40192"/>
          <a:stretch/>
        </p:blipFill>
        <p:spPr>
          <a:xfrm>
            <a:off x="8159750" y="6098415"/>
            <a:ext cx="436623" cy="69087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64ED26D-A620-45E6-B58A-626824C93D8A}"/>
              </a:ext>
            </a:extLst>
          </p:cNvPr>
          <p:cNvSpPr txBox="1">
            <a:spLocks/>
          </p:cNvSpPr>
          <p:nvPr userDrawn="1"/>
        </p:nvSpPr>
        <p:spPr>
          <a:xfrm>
            <a:off x="8685881" y="6325872"/>
            <a:ext cx="283500" cy="298800"/>
          </a:xfrm>
          <a:prstGeom prst="flowChartOffpageConnector">
            <a:avLst/>
          </a:prstGeom>
          <a:solidFill>
            <a:srgbClr val="F5C24C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859F94-B340-054E-89B0-045078C042F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5835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93479-62C3-478D-B90D-2167514A0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6" t="26549" b="40192"/>
          <a:stretch/>
        </p:blipFill>
        <p:spPr>
          <a:xfrm>
            <a:off x="8159750" y="6098415"/>
            <a:ext cx="436623" cy="69087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6F59426-501A-4875-B573-0816376A7BDD}"/>
              </a:ext>
            </a:extLst>
          </p:cNvPr>
          <p:cNvSpPr txBox="1">
            <a:spLocks/>
          </p:cNvSpPr>
          <p:nvPr userDrawn="1"/>
        </p:nvSpPr>
        <p:spPr>
          <a:xfrm>
            <a:off x="8685881" y="6325872"/>
            <a:ext cx="283500" cy="298800"/>
          </a:xfrm>
          <a:prstGeom prst="flowChartOffpageConnector">
            <a:avLst/>
          </a:prstGeom>
          <a:solidFill>
            <a:srgbClr val="F5C24C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859F94-B340-054E-89B0-045078C042F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8813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3999" cy="60350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566459"/>
            <a:ext cx="519303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6" t="26549" b="40192"/>
          <a:stretch/>
        </p:blipFill>
        <p:spPr>
          <a:xfrm>
            <a:off x="8159750" y="6098415"/>
            <a:ext cx="436623" cy="690878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685881" y="6325872"/>
            <a:ext cx="283500" cy="298800"/>
          </a:xfrm>
          <a:prstGeom prst="flowChartOffpageConnector">
            <a:avLst/>
          </a:prstGeom>
          <a:solidFill>
            <a:srgbClr val="F5C24C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859F94-B340-054E-89B0-045078C042F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t="18164" r="26257" b="15845"/>
          <a:stretch/>
        </p:blipFill>
        <p:spPr>
          <a:xfrm>
            <a:off x="7483960" y="376344"/>
            <a:ext cx="1006543" cy="1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B8750-21B5-4563-97FE-22787340A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6" t="26549" b="40192"/>
          <a:stretch/>
        </p:blipFill>
        <p:spPr>
          <a:xfrm>
            <a:off x="8159750" y="6098415"/>
            <a:ext cx="436623" cy="69087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59621C8-08DF-4F3D-9E28-0E8731B36C8C}"/>
              </a:ext>
            </a:extLst>
          </p:cNvPr>
          <p:cNvSpPr txBox="1">
            <a:spLocks/>
          </p:cNvSpPr>
          <p:nvPr userDrawn="1"/>
        </p:nvSpPr>
        <p:spPr>
          <a:xfrm>
            <a:off x="8685881" y="6325872"/>
            <a:ext cx="283500" cy="298800"/>
          </a:xfrm>
          <a:prstGeom prst="flowChartOffpageConnector">
            <a:avLst/>
          </a:prstGeom>
          <a:solidFill>
            <a:srgbClr val="F5C24C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859F94-B340-054E-89B0-045078C042F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9077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AC422-2E19-4389-A5E0-A3AC8D0A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6" t="26549" b="40192"/>
          <a:stretch/>
        </p:blipFill>
        <p:spPr>
          <a:xfrm>
            <a:off x="8159750" y="6098415"/>
            <a:ext cx="436623" cy="69087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2F3A234-93E6-475E-B45F-DFAB71DF7782}"/>
              </a:ext>
            </a:extLst>
          </p:cNvPr>
          <p:cNvSpPr txBox="1">
            <a:spLocks/>
          </p:cNvSpPr>
          <p:nvPr userDrawn="1"/>
        </p:nvSpPr>
        <p:spPr>
          <a:xfrm>
            <a:off x="8685881" y="6325872"/>
            <a:ext cx="283500" cy="298800"/>
          </a:xfrm>
          <a:prstGeom prst="flowChartOffpageConnector">
            <a:avLst/>
          </a:prstGeom>
          <a:solidFill>
            <a:srgbClr val="F5C24C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859F94-B340-054E-89B0-045078C042F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1817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4518A-85FA-40E8-AE7D-BC20C1563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6" t="26549" b="40192"/>
          <a:stretch/>
        </p:blipFill>
        <p:spPr>
          <a:xfrm>
            <a:off x="8159750" y="6098415"/>
            <a:ext cx="436623" cy="69087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DFD24B1-E5CE-4811-9F8C-5F7EA04724B2}"/>
              </a:ext>
            </a:extLst>
          </p:cNvPr>
          <p:cNvSpPr txBox="1">
            <a:spLocks/>
          </p:cNvSpPr>
          <p:nvPr userDrawn="1"/>
        </p:nvSpPr>
        <p:spPr>
          <a:xfrm>
            <a:off x="8685881" y="6325872"/>
            <a:ext cx="283500" cy="298800"/>
          </a:xfrm>
          <a:prstGeom prst="flowChartOffpageConnector">
            <a:avLst/>
          </a:prstGeom>
          <a:solidFill>
            <a:srgbClr val="F5C24C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859F94-B340-054E-89B0-045078C042F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4525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EA1EEE-BCB2-48B9-98BD-943040B4B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6" t="26549" b="40192"/>
          <a:stretch/>
        </p:blipFill>
        <p:spPr>
          <a:xfrm>
            <a:off x="8159750" y="6098415"/>
            <a:ext cx="436623" cy="690878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50DA962-A4A3-49D7-A4E5-6C059B460844}"/>
              </a:ext>
            </a:extLst>
          </p:cNvPr>
          <p:cNvSpPr txBox="1">
            <a:spLocks/>
          </p:cNvSpPr>
          <p:nvPr userDrawn="1"/>
        </p:nvSpPr>
        <p:spPr>
          <a:xfrm>
            <a:off x="8685881" y="6325872"/>
            <a:ext cx="283500" cy="298800"/>
          </a:xfrm>
          <a:prstGeom prst="flowChartOffpageConnector">
            <a:avLst/>
          </a:prstGeom>
          <a:solidFill>
            <a:srgbClr val="F5C24C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859F94-B340-054E-89B0-045078C042F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0251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E775B-5FBB-4BB6-A541-627B98E29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6" t="26549" b="40192"/>
          <a:stretch/>
        </p:blipFill>
        <p:spPr>
          <a:xfrm>
            <a:off x="8159750" y="6098415"/>
            <a:ext cx="436623" cy="69087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817DDE1-937F-408C-B452-FB8641EE04C1}"/>
              </a:ext>
            </a:extLst>
          </p:cNvPr>
          <p:cNvSpPr txBox="1">
            <a:spLocks/>
          </p:cNvSpPr>
          <p:nvPr userDrawn="1"/>
        </p:nvSpPr>
        <p:spPr>
          <a:xfrm>
            <a:off x="8685881" y="6325872"/>
            <a:ext cx="283500" cy="298800"/>
          </a:xfrm>
          <a:prstGeom prst="flowChartOffpageConnector">
            <a:avLst/>
          </a:prstGeom>
          <a:solidFill>
            <a:srgbClr val="F5C24C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859F94-B340-054E-89B0-045078C042F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2506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20CA37-D978-44D9-9B88-1A5EC4D16A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6" t="26549" b="40192"/>
          <a:stretch/>
        </p:blipFill>
        <p:spPr>
          <a:xfrm>
            <a:off x="8159750" y="6098415"/>
            <a:ext cx="436623" cy="69087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43A9F60-8B41-4556-B581-D6F855F99DEF}"/>
              </a:ext>
            </a:extLst>
          </p:cNvPr>
          <p:cNvSpPr txBox="1">
            <a:spLocks/>
          </p:cNvSpPr>
          <p:nvPr userDrawn="1"/>
        </p:nvSpPr>
        <p:spPr>
          <a:xfrm>
            <a:off x="8685881" y="6325872"/>
            <a:ext cx="283500" cy="298800"/>
          </a:xfrm>
          <a:prstGeom prst="flowChartOffpageConnector">
            <a:avLst/>
          </a:prstGeom>
          <a:solidFill>
            <a:srgbClr val="F5C24C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859F94-B340-054E-89B0-045078C042F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0191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83841-BDB9-471D-B646-BBE991144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6" t="26549" b="40192"/>
          <a:stretch/>
        </p:blipFill>
        <p:spPr>
          <a:xfrm>
            <a:off x="8159750" y="6098415"/>
            <a:ext cx="436623" cy="69087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E255DEE-49C7-4313-A848-3E30F94C1A9A}"/>
              </a:ext>
            </a:extLst>
          </p:cNvPr>
          <p:cNvSpPr txBox="1">
            <a:spLocks/>
          </p:cNvSpPr>
          <p:nvPr userDrawn="1"/>
        </p:nvSpPr>
        <p:spPr>
          <a:xfrm>
            <a:off x="8685881" y="6325872"/>
            <a:ext cx="283500" cy="298800"/>
          </a:xfrm>
          <a:prstGeom prst="flowChartOffpageConnector">
            <a:avLst/>
          </a:prstGeom>
          <a:solidFill>
            <a:srgbClr val="F5C24C"/>
          </a:solidFill>
          <a:ln>
            <a:noFill/>
          </a:ln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859F94-B340-054E-89B0-045078C042F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5213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9F94-B340-054E-89B0-045078C042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2693C5-1B02-46B2-B2F1-809D10C08467}"/>
              </a:ext>
            </a:extLst>
          </p:cNvPr>
          <p:cNvSpPr/>
          <p:nvPr userDrawn="1"/>
        </p:nvSpPr>
        <p:spPr>
          <a:xfrm>
            <a:off x="0" y="6043139"/>
            <a:ext cx="9144000" cy="821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0D9AE-5AF2-4CD4-8092-59E9E9AF36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6229400"/>
            <a:ext cx="3378629" cy="6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2DC76-A650-4620-9EA9-C206D3806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t="18164" r="26257" b="15845"/>
          <a:stretch/>
        </p:blipFill>
        <p:spPr>
          <a:xfrm>
            <a:off x="7787472" y="230190"/>
            <a:ext cx="1255693" cy="11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1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48" y="857250"/>
            <a:ext cx="4246704" cy="5495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600" y="5424085"/>
            <a:ext cx="914400" cy="576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6E135-30CE-4A4A-BABA-9DFDCF132B11}"/>
              </a:ext>
            </a:extLst>
          </p:cNvPr>
          <p:cNvSpPr txBox="1"/>
          <p:nvPr/>
        </p:nvSpPr>
        <p:spPr>
          <a:xfrm>
            <a:off x="230219" y="1126594"/>
            <a:ext cx="4533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PPP Training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D9DBA-5E62-4012-B0C0-30712B57B636}"/>
              </a:ext>
            </a:extLst>
          </p:cNvPr>
          <p:cNvSpPr txBox="1"/>
          <p:nvPr/>
        </p:nvSpPr>
        <p:spPr>
          <a:xfrm>
            <a:off x="354262" y="3356480"/>
            <a:ext cx="5795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sz="3600" b="1" dirty="0">
                <a:solidFill>
                  <a:srgbClr val="ABD22A"/>
                </a:solidFill>
                <a:latin typeface="Open Sans Light"/>
              </a:rPr>
              <a:t>4.4 - 4.5: Group Exercise – Managing PPP Procurement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BA57B-D970-4D25-91BD-FA08266E0FED}"/>
              </a:ext>
            </a:extLst>
          </p:cNvPr>
          <p:cNvSpPr/>
          <p:nvPr/>
        </p:nvSpPr>
        <p:spPr>
          <a:xfrm>
            <a:off x="8229600" y="59436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972300" cy="892174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+mn-lt"/>
              </a:rPr>
              <a:t>Ned White Development Ltd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417638"/>
          <a:ext cx="5410199" cy="4675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Criterion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Result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Pass/Fail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10">
                <a:tc>
                  <a:txBody>
                    <a:bodyPr/>
                    <a:lstStyle/>
                    <a:p>
                      <a:r>
                        <a:rPr lang="en-US" sz="1600" dirty="0"/>
                        <a:t>Transmittal Letter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Included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7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Performance Bond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meet bonding requirements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10">
                <a:tc>
                  <a:txBody>
                    <a:bodyPr/>
                    <a:lstStyle/>
                    <a:p>
                      <a:r>
                        <a:rPr lang="en-US" sz="1600" dirty="0"/>
                        <a:t>Eligibility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disbarments or suspensions.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963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&gt; 15 years experience</a:t>
                      </a:r>
                      <a:r>
                        <a:rPr lang="en-US" altLang="en-US" sz="1600" baseline="0" dirty="0"/>
                        <a:t> in p</a:t>
                      </a:r>
                      <a:r>
                        <a:rPr lang="en-US" altLang="en-US" sz="1600" dirty="0"/>
                        <a:t>lanning, engineering, construction, operations &amp; maintenance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0898">
                <a:tc>
                  <a:txBody>
                    <a:bodyPr/>
                    <a:lstStyle/>
                    <a:p>
                      <a:r>
                        <a:rPr lang="en-US" sz="1600" dirty="0"/>
                        <a:t>Financial Capability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Financially</a:t>
                      </a:r>
                      <a:r>
                        <a:rPr lang="en-US" sz="1600" baseline="0" dirty="0"/>
                        <a:t> sound</a:t>
                      </a:r>
                      <a:r>
                        <a:rPr lang="en-US" sz="1600" dirty="0"/>
                        <a:t>. Will need to attract additional financing</a:t>
                      </a:r>
                      <a:r>
                        <a:rPr lang="en-US" sz="1600" baseline="0" dirty="0"/>
                        <a:t> and will require government support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460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854200"/>
            <a:ext cx="2819400" cy="2867025"/>
          </a:xfrm>
        </p:spPr>
      </p:pic>
    </p:spTree>
    <p:extLst>
      <p:ext uri="{BB962C8B-B14F-4D97-AF65-F5344CB8AC3E}">
        <p14:creationId xmlns:p14="http://schemas.microsoft.com/office/powerpoint/2010/main" val="61177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132320" cy="9378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latin typeface="+mn-lt"/>
              </a:rPr>
              <a:t>Ned White Development Ltd Qualifications – Evaluation Criteria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5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Criteria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Submission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Score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3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 with similar projects (30 points)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Extensive European PPP transport experience. This would be first African PPP project.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23">
                <a:tc>
                  <a:txBody>
                    <a:bodyPr/>
                    <a:lstStyle/>
                    <a:p>
                      <a:r>
                        <a:rPr lang="en-US" sz="1600" dirty="0"/>
                        <a:t>Management &amp; key</a:t>
                      </a:r>
                      <a:r>
                        <a:rPr lang="en-US" sz="1600" baseline="0" dirty="0"/>
                        <a:t> personnel (30 points)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CEO is former senior World Bank PPP official.  Assembled top planning, engineering and construction firms.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83">
                <a:tc>
                  <a:txBody>
                    <a:bodyPr/>
                    <a:lstStyle/>
                    <a:p>
                      <a:r>
                        <a:rPr lang="en-US" sz="1600" dirty="0"/>
                        <a:t>Use of local contractors (5 points)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Has included local contractors as part of the team.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3"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of project scope (15 points)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“Government does</a:t>
                      </a:r>
                      <a:r>
                        <a:rPr lang="en-US" sz="1600" baseline="0" dirty="0"/>
                        <a:t> not have sufficient capital for project so is relying on concessionaire</a:t>
                      </a:r>
                      <a:r>
                        <a:rPr lang="en-US" sz="1600" dirty="0"/>
                        <a:t>.</a:t>
                      </a:r>
                      <a:r>
                        <a:rPr lang="en-US" sz="1600" baseline="0" dirty="0"/>
                        <a:t>”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3"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of risks (10 points)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“Government wants to shift nearly all of risks to concessionaire.”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90">
                <a:tc>
                  <a:txBody>
                    <a:bodyPr/>
                    <a:lstStyle/>
                    <a:p>
                      <a:r>
                        <a:rPr lang="en-US" sz="1600" dirty="0"/>
                        <a:t>Safety record</a:t>
                      </a:r>
                      <a:r>
                        <a:rPr lang="en-US" sz="1600" baseline="0" dirty="0"/>
                        <a:t> (10 points)</a:t>
                      </a:r>
                      <a:endParaRPr lang="en-US" sz="16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Recognized leader in safety.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69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9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915150" cy="84645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>
                <a:latin typeface="+mn-lt"/>
              </a:rPr>
              <a:t>Buttarazzi Big Bad Building – Pass/Fail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417638"/>
          <a:ext cx="5410199" cy="4675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Criterion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Result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Pass/Fail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10">
                <a:tc>
                  <a:txBody>
                    <a:bodyPr/>
                    <a:lstStyle/>
                    <a:p>
                      <a:r>
                        <a:rPr lang="en-US" sz="1600" dirty="0"/>
                        <a:t>Transmittal Letter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Included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7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Performance Bond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meet bonding requirements.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10">
                <a:tc>
                  <a:txBody>
                    <a:bodyPr/>
                    <a:lstStyle/>
                    <a:p>
                      <a:r>
                        <a:rPr lang="en-US" sz="1600" dirty="0"/>
                        <a:t>Eligibility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disbarments or suspensions.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963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&gt; 15 years experience</a:t>
                      </a:r>
                      <a:r>
                        <a:rPr lang="en-US" altLang="en-US" sz="1600" baseline="0" dirty="0"/>
                        <a:t> in p</a:t>
                      </a:r>
                      <a:r>
                        <a:rPr lang="en-US" altLang="en-US" sz="1600" dirty="0"/>
                        <a:t>lanning, engineering, construction, operations &amp; maintenance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0898">
                <a:tc>
                  <a:txBody>
                    <a:bodyPr/>
                    <a:lstStyle/>
                    <a:p>
                      <a:r>
                        <a:rPr lang="en-US" sz="1600" dirty="0"/>
                        <a:t>Financial Capability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Financially</a:t>
                      </a:r>
                      <a:r>
                        <a:rPr lang="en-US" sz="1600" baseline="0" dirty="0"/>
                        <a:t> sound</a:t>
                      </a:r>
                      <a:r>
                        <a:rPr lang="en-US" sz="1600" dirty="0"/>
                        <a:t>. Will need to attract additional financing</a:t>
                      </a:r>
                      <a:r>
                        <a:rPr lang="en-US" sz="1600" baseline="0" dirty="0"/>
                        <a:t> and will require government support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65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905000"/>
            <a:ext cx="2819400" cy="2819400"/>
          </a:xfrm>
        </p:spPr>
      </p:pic>
    </p:spTree>
    <p:extLst>
      <p:ext uri="{BB962C8B-B14F-4D97-AF65-F5344CB8AC3E}">
        <p14:creationId xmlns:p14="http://schemas.microsoft.com/office/powerpoint/2010/main" val="216972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915150" cy="10407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latin typeface="+mn-lt"/>
              </a:rPr>
              <a:t>Buttarazzi Big Bad Building – Evaluation Criteria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 with similar projects (30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South African-based. Significant number of PPP projects across different sectors, but much smaller in scope than this one.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Management &amp; key</a:t>
                      </a:r>
                      <a:r>
                        <a:rPr lang="en-US" sz="1600" baseline="0" dirty="0"/>
                        <a:t> personnel (30 points)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CEO is former senior South African government official.  Assembled competent planning, engineering and construction firms.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 of local contractors (5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Has included local contractors as part of the team.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of project scope (15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“Government wants a safe functioning terminal.</a:t>
                      </a:r>
                      <a:r>
                        <a:rPr lang="en-US" sz="1600" baseline="0" dirty="0"/>
                        <a:t>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of risks (10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“Government wants to allocate risks to the party in the best position to address.”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Safety record</a:t>
                      </a:r>
                      <a:r>
                        <a:rPr lang="en-US" sz="1600" baseline="0" dirty="0"/>
                        <a:t> (10 points)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Recognized leader in safety.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52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377940" cy="854074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+mn-lt"/>
              </a:rPr>
              <a:t>Acme – Pass/Fail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417638"/>
          <a:ext cx="5410199" cy="4675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Criterion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Result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Pass/Fail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10">
                <a:tc>
                  <a:txBody>
                    <a:bodyPr/>
                    <a:lstStyle/>
                    <a:p>
                      <a:r>
                        <a:rPr lang="en-US" sz="1600" dirty="0"/>
                        <a:t>Transmittal Letter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Included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7">
                <a:tc>
                  <a:txBody>
                    <a:bodyPr/>
                    <a:lstStyle/>
                    <a:p>
                      <a:r>
                        <a:rPr lang="en-US" sz="1600" dirty="0"/>
                        <a:t>Payment</a:t>
                      </a:r>
                      <a:r>
                        <a:rPr lang="en-US" sz="1600" baseline="0" dirty="0"/>
                        <a:t> &amp; Performance Bonds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meet bonding requirements.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10">
                <a:tc>
                  <a:txBody>
                    <a:bodyPr/>
                    <a:lstStyle/>
                    <a:p>
                      <a:r>
                        <a:rPr lang="en-US" sz="1600" dirty="0"/>
                        <a:t>Eligibility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disbarments or suspensions.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963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&gt; 15 years experience</a:t>
                      </a:r>
                      <a:r>
                        <a:rPr lang="en-US" altLang="en-US" sz="1600" baseline="0" dirty="0"/>
                        <a:t> in p</a:t>
                      </a:r>
                      <a:r>
                        <a:rPr lang="en-US" altLang="en-US" sz="1600" dirty="0"/>
                        <a:t>lanning, engineering, construction, operations &amp; maintenance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0898">
                <a:tc>
                  <a:txBody>
                    <a:bodyPr/>
                    <a:lstStyle/>
                    <a:p>
                      <a:r>
                        <a:rPr lang="en-US" sz="1600" dirty="0"/>
                        <a:t>Financial Capability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Financially</a:t>
                      </a:r>
                      <a:r>
                        <a:rPr lang="en-US" sz="1600" baseline="0" dirty="0"/>
                        <a:t> sound</a:t>
                      </a:r>
                      <a:r>
                        <a:rPr lang="en-US" sz="1600" dirty="0"/>
                        <a:t>. Will need to attract additional financing</a:t>
                      </a:r>
                      <a:r>
                        <a:rPr lang="en-US" sz="1600" baseline="0" dirty="0"/>
                        <a:t> and will require government support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870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417638"/>
            <a:ext cx="2743200" cy="2544762"/>
          </a:xfrm>
        </p:spPr>
      </p:pic>
      <p:pic>
        <p:nvPicPr>
          <p:cNvPr id="287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76383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7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029450" cy="11093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latin typeface="+mn-lt"/>
              </a:rPr>
              <a:t>Acme Qualifications – Evaluation Criteria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 with similar projects (30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Multinational construction firm, headquartered in Canada with limited PPP experience. 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Management &amp; key</a:t>
                      </a:r>
                      <a:r>
                        <a:rPr lang="en-US" sz="1600" baseline="0" dirty="0"/>
                        <a:t> personnel (30 points)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Senior management located in Canada. Assigning talented but relatively young personnel.</a:t>
                      </a:r>
                      <a:r>
                        <a:rPr lang="en-US" sz="1600" baseline="0" dirty="0"/>
                        <a:t> Will self-perform planning, engineering and construction.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 of local contractors (5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Will include local firms as subcontractors.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of project scope (15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“Government wants a quality terminal with quality shopping and offices.”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of risks (10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“Risks</a:t>
                      </a:r>
                      <a:r>
                        <a:rPr lang="en-US" sz="1600" baseline="0" dirty="0"/>
                        <a:t> should be equitably allocated.</a:t>
                      </a:r>
                      <a:r>
                        <a:rPr lang="en-US" sz="1600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Safety record</a:t>
                      </a:r>
                      <a:r>
                        <a:rPr lang="en-US" sz="1600" baseline="0" dirty="0"/>
                        <a:t> (10 points)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Within</a:t>
                      </a:r>
                      <a:r>
                        <a:rPr lang="en-US" sz="1600" baseline="0" dirty="0"/>
                        <a:t> industry standards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03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355080" cy="904466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52843046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7056962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91380276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Proposer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Compliance (Pass/Fail)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Score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395078901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AJM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381237348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Gargantuan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26053448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Ned White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212446006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Buttarazzi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413135871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Acme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360861146"/>
                  </a:ext>
                </a:extLst>
              </a:tr>
            </a:tbl>
          </a:graphicData>
        </a:graphic>
      </p:graphicFrame>
      <p:sp>
        <p:nvSpPr>
          <p:cNvPr id="30753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A5AC6B-8240-4D18-8497-10D99E1759E6}" type="slidenum">
              <a:rPr lang="en-US" altLang="en-US" smtClean="0">
                <a:latin typeface="Garamond" panose="02020404030301010803" pitchFamily="18" charset="0"/>
              </a:rPr>
              <a:pPr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075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61" y="4156484"/>
            <a:ext cx="16017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94" y="4585569"/>
            <a:ext cx="163988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27" y="4585569"/>
            <a:ext cx="163988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76" y="4585569"/>
            <a:ext cx="2057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324" y="4585569"/>
            <a:ext cx="1442423" cy="16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3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BD58"/>
          </a:fgClr>
          <a:bgClr>
            <a:srgbClr val="00A14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99" y="1658435"/>
            <a:ext cx="4048422" cy="2860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89604"/>
            <a:ext cx="9144000" cy="616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76" y="5454052"/>
            <a:ext cx="3110267" cy="5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663690" cy="1325563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Review project description</a:t>
            </a:r>
          </a:p>
          <a:p>
            <a:r>
              <a:rPr lang="en-US" altLang="en-US" sz="2800" dirty="0"/>
              <a:t>Pass/Fail Evaluation</a:t>
            </a:r>
          </a:p>
          <a:p>
            <a:r>
              <a:rPr lang="en-US" altLang="en-US" sz="2800" dirty="0"/>
              <a:t>Interviews SOQ Submitters</a:t>
            </a:r>
          </a:p>
          <a:p>
            <a:r>
              <a:rPr lang="en-US" altLang="en-US" sz="2800" dirty="0"/>
              <a:t>Subjective Evaluation</a:t>
            </a:r>
          </a:p>
          <a:p>
            <a:r>
              <a:rPr lang="en-US" altLang="en-US" sz="2800" dirty="0"/>
              <a:t>Shortlist 3 Firms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6AECC2-155A-4C94-91FC-DC2E949774AC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27" y="3611880"/>
            <a:ext cx="3910645" cy="22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26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303770" cy="8880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>
                <a:latin typeface="+mn-lt"/>
              </a:rPr>
              <a:t>PPP Bus Terminal/Commercial Complex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1428750"/>
          <a:ext cx="4121150" cy="4633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46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Project Description</a:t>
                      </a:r>
                    </a:p>
                  </a:txBody>
                  <a:tcPr marT="45690" marB="4569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54">
                <a:tc>
                  <a:txBody>
                    <a:bodyPr/>
                    <a:lstStyle/>
                    <a:p>
                      <a:r>
                        <a:rPr lang="en-US" sz="1500" b="1" dirty="0"/>
                        <a:t>Investment Size</a:t>
                      </a: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Estimated TZS</a:t>
                      </a:r>
                      <a:r>
                        <a:rPr lang="en-US" sz="1500" baseline="0" dirty="0"/>
                        <a:t> 18 billion – Design Build Finance Operate Maintain</a:t>
                      </a:r>
                      <a:endParaRPr lang="en-US" sz="1500" dirty="0"/>
                    </a:p>
                  </a:txBody>
                  <a:tcPr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29">
                <a:tc>
                  <a:txBody>
                    <a:bodyPr/>
                    <a:lstStyle/>
                    <a:p>
                      <a:r>
                        <a:rPr lang="en-US" sz="1500" b="1" dirty="0"/>
                        <a:t>Concession Length</a:t>
                      </a: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25 years</a:t>
                      </a:r>
                      <a:endParaRPr lang="en-US" sz="1500" dirty="0"/>
                    </a:p>
                  </a:txBody>
                  <a:tcPr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129">
                <a:tc>
                  <a:txBody>
                    <a:bodyPr/>
                    <a:lstStyle/>
                    <a:p>
                      <a:r>
                        <a:rPr lang="en-US" sz="1500" b="1" dirty="0"/>
                        <a:t>Project Scope</a:t>
                      </a: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Must accommodate approximately 80,000</a:t>
                      </a:r>
                      <a:r>
                        <a:rPr lang="en-US" sz="1500" baseline="0" dirty="0"/>
                        <a:t> passengers per day (20,000 from</a:t>
                      </a:r>
                      <a:r>
                        <a:rPr lang="en-US" sz="1500" dirty="0"/>
                        <a:t> large buses</a:t>
                      </a:r>
                      <a:r>
                        <a:rPr lang="en-US" sz="1500" baseline="0" dirty="0"/>
                        <a:t> and 60,000 from mini buses). Must contain commercial space.</a:t>
                      </a:r>
                      <a:endParaRPr lang="en-US" sz="1500" dirty="0"/>
                    </a:p>
                  </a:txBody>
                  <a:tcPr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95">
                <a:tc>
                  <a:txBody>
                    <a:bodyPr/>
                    <a:lstStyle/>
                    <a:p>
                      <a:r>
                        <a:rPr lang="en-US" sz="1500" b="1" dirty="0"/>
                        <a:t>Revenue</a:t>
                      </a: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/>
                        <a:t>Bus entrance fees; commercial rents; parking fees.</a:t>
                      </a:r>
                      <a:endParaRPr lang="en-US" sz="1500" dirty="0"/>
                    </a:p>
                  </a:txBody>
                  <a:tcPr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560">
                <a:tc>
                  <a:txBody>
                    <a:bodyPr/>
                    <a:lstStyle/>
                    <a:p>
                      <a:r>
                        <a:rPr lang="en-US" sz="1500" b="1" dirty="0"/>
                        <a:t>Other</a:t>
                      </a: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No </a:t>
                      </a:r>
                      <a:r>
                        <a:rPr lang="en-US" sz="1500" i="1" dirty="0"/>
                        <a:t>promised </a:t>
                      </a:r>
                      <a:r>
                        <a:rPr lang="en-US" sz="1500" dirty="0"/>
                        <a:t>government support </a:t>
                      </a:r>
                    </a:p>
                  </a:txBody>
                  <a:tcPr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40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4273550" cy="3717925"/>
          </a:xfrm>
        </p:spPr>
      </p:pic>
    </p:spTree>
    <p:extLst>
      <p:ext uri="{BB962C8B-B14F-4D97-AF65-F5344CB8AC3E}">
        <p14:creationId xmlns:p14="http://schemas.microsoft.com/office/powerpoint/2010/main" val="212350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28091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>
                <a:latin typeface="+mn-lt"/>
              </a:rPr>
              <a:t>PPP Bus Terminal/Commercial Complex Evaluation RFQ Pass/Fail Review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713287"/>
          </a:xfrm>
        </p:spPr>
        <p:txBody>
          <a:bodyPr/>
          <a:lstStyle/>
          <a:p>
            <a:pPr marL="457200" indent="-457200">
              <a:buFont typeface="Garamond" panose="02020404030301010803" pitchFamily="18" charset="0"/>
              <a:buAutoNum type="arabicPeriod"/>
            </a:pPr>
            <a:r>
              <a:rPr lang="en-US" altLang="en-US" sz="1900" dirty="0"/>
              <a:t>Transmittal letter included</a:t>
            </a:r>
          </a:p>
          <a:p>
            <a:pPr marL="457200" indent="-457200">
              <a:buFont typeface="Garamond" panose="02020404030301010803" pitchFamily="18" charset="0"/>
              <a:buAutoNum type="arabicPeriod"/>
            </a:pPr>
            <a:r>
              <a:rPr lang="en-US" altLang="en-US" sz="1900" dirty="0"/>
              <a:t>Proposer is capable of obtaining a performance bond, in an amount of at least equal to TZS 2 billion.</a:t>
            </a:r>
          </a:p>
          <a:p>
            <a:pPr marL="457200" indent="-457200">
              <a:buFont typeface="Garamond" panose="02020404030301010803" pitchFamily="18" charset="0"/>
              <a:buAutoNum type="arabicPeriod"/>
            </a:pPr>
            <a:r>
              <a:rPr lang="en-US" altLang="en-US" sz="1900" dirty="0"/>
              <a:t>Proposer has not been disqualified, removed, debarred or suspended from performing or bidding on Government work.</a:t>
            </a:r>
          </a:p>
          <a:p>
            <a:pPr marL="457200" indent="-457200">
              <a:buFont typeface="Garamond" panose="02020404030301010803" pitchFamily="18" charset="0"/>
              <a:buAutoNum type="arabicPeriod"/>
            </a:pPr>
            <a:r>
              <a:rPr lang="en-US" altLang="en-US" sz="1900" dirty="0"/>
              <a:t>Proposer includes planning, engineering, construction, operations &amp; maintenance expertise, each with at least 15 years of experience.</a:t>
            </a:r>
          </a:p>
          <a:p>
            <a:pPr marL="457200" indent="-457200">
              <a:buFont typeface="Garamond" panose="02020404030301010803" pitchFamily="18" charset="0"/>
              <a:buAutoNum type="arabicPeriod"/>
            </a:pPr>
            <a:r>
              <a:rPr lang="en-US" altLang="en-US" sz="1900" dirty="0"/>
              <a:t>Proposer has financial capability to execute Project.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84" y="4126230"/>
            <a:ext cx="4251953" cy="20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4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26948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>
                <a:latin typeface="+mn-lt"/>
              </a:rPr>
              <a:t>PPP Bus Terminal/Commercial Complex RFQ Evaluation Criteria &amp; Weighting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382000" cy="4713287"/>
          </a:xfrm>
        </p:spPr>
        <p:txBody>
          <a:bodyPr/>
          <a:lstStyle/>
          <a:p>
            <a:r>
              <a:rPr lang="en-US" altLang="en-US" sz="2000" dirty="0"/>
              <a:t>Project Qualifications and Experience (65% Weighting)</a:t>
            </a:r>
          </a:p>
          <a:p>
            <a:pPr lvl="1"/>
            <a:r>
              <a:rPr lang="en-US" altLang="en-US" sz="1800" dirty="0"/>
              <a:t>Extent, depth, strength and likelihood of success of the Proposer’s and its individual team members’ experience with developing, designing and/or constructing comparable projects. </a:t>
            </a:r>
            <a:r>
              <a:rPr lang="en-US" altLang="en-US" sz="1800" b="1" dirty="0"/>
              <a:t>(30 points)</a:t>
            </a:r>
          </a:p>
          <a:p>
            <a:pPr lvl="1"/>
            <a:r>
              <a:rPr lang="en-US" altLang="en-US" sz="1800" dirty="0"/>
              <a:t>Experience of management team &amp; key personnel. </a:t>
            </a:r>
            <a:r>
              <a:rPr lang="en-US" altLang="en-US" sz="1800" b="1" dirty="0"/>
              <a:t>(30 points)</a:t>
            </a:r>
          </a:p>
          <a:p>
            <a:pPr lvl="1"/>
            <a:r>
              <a:rPr lang="en-US" altLang="en-US" sz="1800" dirty="0"/>
              <a:t>Responsiveness toward including local contractor participation. </a:t>
            </a:r>
            <a:r>
              <a:rPr lang="en-US" altLang="en-US" sz="1800" b="1" dirty="0"/>
              <a:t>(5 points).</a:t>
            </a:r>
          </a:p>
          <a:p>
            <a:r>
              <a:rPr lang="en-US" altLang="en-US" sz="2000" dirty="0"/>
              <a:t>Statement of Technical Approach (25% Weighting)</a:t>
            </a:r>
          </a:p>
          <a:p>
            <a:pPr lvl="1"/>
            <a:r>
              <a:rPr lang="en-US" altLang="en-US" sz="1800" dirty="0"/>
              <a:t>The extent to which the Statement of Technical Approach demonstrates a full understanding of the Project’s scope and complexity </a:t>
            </a:r>
            <a:r>
              <a:rPr lang="en-US" altLang="en-US" sz="1800" b="1" dirty="0"/>
              <a:t>(15 points)</a:t>
            </a:r>
          </a:p>
          <a:p>
            <a:pPr lvl="1"/>
            <a:r>
              <a:rPr lang="en-US" altLang="en-US" sz="1800" dirty="0"/>
              <a:t>Extent to which the Statement of Technical Approach demonstrates a complete understanding of Project risks and potential solutions </a:t>
            </a:r>
            <a:r>
              <a:rPr lang="en-US" altLang="en-US" sz="1800" b="1" dirty="0"/>
              <a:t>(10 points).</a:t>
            </a:r>
          </a:p>
          <a:p>
            <a:r>
              <a:rPr lang="en-US" altLang="en-US" sz="2000" dirty="0"/>
              <a:t>Safety Qualifications (10% Weighting)	</a:t>
            </a:r>
          </a:p>
          <a:p>
            <a:pPr lvl="1"/>
            <a:r>
              <a:rPr lang="en-US" altLang="en-US" sz="1800" dirty="0"/>
              <a:t>Strength &amp; consistency of the Proposer’s &amp;  individual team members’ safety records </a:t>
            </a:r>
            <a:r>
              <a:rPr lang="en-US" altLang="en-US" sz="1800" b="1" dirty="0"/>
              <a:t>(10 points). </a:t>
            </a:r>
          </a:p>
        </p:txBody>
      </p:sp>
    </p:spTree>
    <p:extLst>
      <p:ext uri="{BB962C8B-B14F-4D97-AF65-F5344CB8AC3E}">
        <p14:creationId xmlns:p14="http://schemas.microsoft.com/office/powerpoint/2010/main" val="427695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938010" cy="903604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+mn-lt"/>
              </a:rPr>
              <a:t>AJM Qualifications – Pass/Fail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417638"/>
          <a:ext cx="5410199" cy="472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Criterion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Result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Pass/Fail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5">
                <a:tc>
                  <a:txBody>
                    <a:bodyPr/>
                    <a:lstStyle/>
                    <a:p>
                      <a:r>
                        <a:rPr lang="en-US" sz="1600" dirty="0"/>
                        <a:t>Transmittal Letter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Included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37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Performance Bond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Seeking a reduction to TZS</a:t>
                      </a:r>
                      <a:r>
                        <a:rPr lang="en-US" sz="1600" baseline="0" dirty="0"/>
                        <a:t> 1 billion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5">
                <a:tc>
                  <a:txBody>
                    <a:bodyPr/>
                    <a:lstStyle/>
                    <a:p>
                      <a:r>
                        <a:rPr lang="en-US" sz="1600" dirty="0"/>
                        <a:t>Eligibility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disbarments or suspensions.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4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&lt;</a:t>
                      </a:r>
                      <a:r>
                        <a:rPr lang="en-US" altLang="en-US" sz="1600" baseline="0" dirty="0"/>
                        <a:t> </a:t>
                      </a:r>
                      <a:r>
                        <a:rPr lang="en-US" altLang="en-US" sz="1600" dirty="0"/>
                        <a:t>15 years experience</a:t>
                      </a:r>
                      <a:r>
                        <a:rPr lang="en-US" altLang="en-US" sz="1600" baseline="0" dirty="0"/>
                        <a:t> in p</a:t>
                      </a:r>
                      <a:r>
                        <a:rPr lang="en-US" altLang="en-US" sz="1600" dirty="0"/>
                        <a:t>lanning</a:t>
                      </a:r>
                      <a:r>
                        <a:rPr lang="en-US" altLang="en-US" sz="1600" baseline="0" dirty="0"/>
                        <a:t> &amp; </a:t>
                      </a:r>
                      <a:r>
                        <a:rPr lang="en-US" altLang="en-US" sz="1600" dirty="0"/>
                        <a:t>engineering.</a:t>
                      </a:r>
                      <a:r>
                        <a:rPr lang="en-US" altLang="en-US" sz="1600" baseline="0" dirty="0"/>
                        <a:t> &gt; 15 years in </a:t>
                      </a:r>
                      <a:r>
                        <a:rPr lang="en-US" altLang="en-US" sz="1600" dirty="0"/>
                        <a:t>construction, operations &amp; maintenance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r>
                        <a:rPr lang="en-US" sz="1600" dirty="0"/>
                        <a:t>Financial Capability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Financially</a:t>
                      </a:r>
                      <a:r>
                        <a:rPr lang="en-US" sz="1600" baseline="0" dirty="0"/>
                        <a:t> sound</a:t>
                      </a:r>
                      <a:r>
                        <a:rPr lang="en-US" sz="1600" dirty="0"/>
                        <a:t>. Will need to attract additional equity financing</a:t>
                      </a:r>
                      <a:r>
                        <a:rPr lang="en-US" sz="1600" baseline="0" dirty="0"/>
                        <a:t> and will require government support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1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414588"/>
            <a:ext cx="2971800" cy="1852612"/>
          </a:xfrm>
        </p:spPr>
      </p:pic>
    </p:spTree>
    <p:extLst>
      <p:ext uri="{BB962C8B-B14F-4D97-AF65-F5344CB8AC3E}">
        <p14:creationId xmlns:p14="http://schemas.microsoft.com/office/powerpoint/2010/main" val="86651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098030" cy="11093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latin typeface="+mn-lt"/>
              </a:rPr>
              <a:t>AJM Qualifications – Evaluation Criteria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 with similar projects (30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Local construction and development firm with significant commercial experience in Tanzania. This would be first PPP project.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Management &amp; key</a:t>
                      </a:r>
                      <a:r>
                        <a:rPr lang="en-US" sz="1600" baseline="0" dirty="0"/>
                        <a:t> personnel (30 points)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Attracting</a:t>
                      </a:r>
                      <a:r>
                        <a:rPr lang="en-US" sz="1600" baseline="0" dirty="0"/>
                        <a:t> talented local planning and engineering firms.  Will self-perform construction.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 of local contractors (5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Has included local contractors as part of the team.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of project scope (15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“Government wants to deliver project quickly and</a:t>
                      </a:r>
                      <a:r>
                        <a:rPr lang="en-US" sz="1600" baseline="0" dirty="0"/>
                        <a:t> within budget</a:t>
                      </a:r>
                      <a:r>
                        <a:rPr lang="en-US" sz="1600" dirty="0"/>
                        <a:t>.</a:t>
                      </a:r>
                      <a:r>
                        <a:rPr lang="en-US" sz="1600" baseline="0" dirty="0"/>
                        <a:t>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of risks (10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“This is a Government project and as such should</a:t>
                      </a:r>
                      <a:r>
                        <a:rPr lang="en-US" sz="1600" baseline="0" dirty="0"/>
                        <a:t> be willing to assume risks.</a:t>
                      </a:r>
                      <a:r>
                        <a:rPr lang="en-US" sz="1600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Safety record</a:t>
                      </a:r>
                      <a:r>
                        <a:rPr lang="en-US" sz="1600" baseline="0" dirty="0"/>
                        <a:t> (10 points)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Has been cited for construction accidents.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10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480810" cy="8381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+mn-lt"/>
              </a:rPr>
              <a:t>Gargantuan Developer – Pass/Fail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8186335"/>
              </p:ext>
            </p:extLst>
          </p:nvPr>
        </p:nvGraphicFramePr>
        <p:xfrm>
          <a:off x="463550" y="1258357"/>
          <a:ext cx="5410199" cy="4897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0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Criterion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Result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Pass/Fail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35">
                <a:tc>
                  <a:txBody>
                    <a:bodyPr/>
                    <a:lstStyle/>
                    <a:p>
                      <a:r>
                        <a:rPr lang="en-US" sz="1600" dirty="0"/>
                        <a:t>Transmittal Letter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Included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816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Performance Bond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Meets bonding requirements.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497">
                <a:tc>
                  <a:txBody>
                    <a:bodyPr/>
                    <a:lstStyle/>
                    <a:p>
                      <a:r>
                        <a:rPr lang="en-US" sz="1600" dirty="0"/>
                        <a:t>Eligibility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disbarments or suspensions. In litigation with another government on a PPP.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5497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&gt; 15 years experience</a:t>
                      </a:r>
                      <a:r>
                        <a:rPr lang="en-US" altLang="en-US" sz="1600" baseline="0" dirty="0"/>
                        <a:t> in p</a:t>
                      </a:r>
                      <a:r>
                        <a:rPr lang="en-US" altLang="en-US" sz="1600" dirty="0"/>
                        <a:t>lanning, engineering, construction, operations &amp; maintenance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0599">
                <a:tc>
                  <a:txBody>
                    <a:bodyPr/>
                    <a:lstStyle/>
                    <a:p>
                      <a:r>
                        <a:rPr lang="en-US" sz="1600" dirty="0"/>
                        <a:t>Financial Capability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Financially</a:t>
                      </a:r>
                      <a:r>
                        <a:rPr lang="en-US" sz="1600" baseline="0" dirty="0"/>
                        <a:t> sound</a:t>
                      </a:r>
                      <a:r>
                        <a:rPr lang="en-US" sz="1600" dirty="0"/>
                        <a:t>. Will</a:t>
                      </a:r>
                      <a:r>
                        <a:rPr lang="en-US" sz="1600" baseline="0" dirty="0"/>
                        <a:t> syndicate equity.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612" y="1658981"/>
            <a:ext cx="2819788" cy="32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052310" cy="9950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Gargantuan </a:t>
            </a:r>
            <a:r>
              <a:rPr lang="en-US" sz="3600" dirty="0">
                <a:latin typeface="+mn-lt"/>
              </a:rPr>
              <a:t>Qualifications – Evaluation Criteria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46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Criteria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Submission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Score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7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 with similar projects (30 points)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Extensive international PPP social infrastructure experience. 2 toll-road projects. This would be first African PPP project.</a:t>
                      </a:r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02">
                <a:tc>
                  <a:txBody>
                    <a:bodyPr/>
                    <a:lstStyle/>
                    <a:p>
                      <a:r>
                        <a:rPr lang="en-US" sz="1600" dirty="0"/>
                        <a:t>Management &amp; key</a:t>
                      </a:r>
                      <a:r>
                        <a:rPr lang="en-US" sz="1600" baseline="0" dirty="0"/>
                        <a:t> personnel (30 points)</a:t>
                      </a:r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Experienced management. Assembled top planning, engineering and construction firms.</a:t>
                      </a:r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2">
                <a:tc>
                  <a:txBody>
                    <a:bodyPr/>
                    <a:lstStyle/>
                    <a:p>
                      <a:r>
                        <a:rPr lang="en-US" sz="1600" dirty="0"/>
                        <a:t>Use of local contractors (5 points)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Will consider local contractors for a small percentage of work,</a:t>
                      </a:r>
                      <a:r>
                        <a:rPr lang="en-US" sz="1600" baseline="0" dirty="0"/>
                        <a:t> but no commitments.</a:t>
                      </a:r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02"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of project scope (15 points)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“Government wants to</a:t>
                      </a:r>
                      <a:r>
                        <a:rPr lang="en-US" sz="1600" baseline="0" dirty="0"/>
                        <a:t> maximize its share of revenue.”</a:t>
                      </a:r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202"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of risks (10 points)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“Want Government to partially guarantee traffic.”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202">
                <a:tc>
                  <a:txBody>
                    <a:bodyPr/>
                    <a:lstStyle/>
                    <a:p>
                      <a:r>
                        <a:rPr lang="en-US" sz="1600" dirty="0"/>
                        <a:t>Safety record</a:t>
                      </a:r>
                      <a:r>
                        <a:rPr lang="en-US" sz="1600" baseline="0" dirty="0"/>
                        <a:t> (10 points)</a:t>
                      </a:r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Generally good although a</a:t>
                      </a:r>
                      <a:r>
                        <a:rPr lang="en-US" sz="1600" baseline="0" dirty="0"/>
                        <a:t> bridge collapsed on another project.</a:t>
                      </a:r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3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3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1260</Words>
  <Application>Microsoft Office PowerPoint</Application>
  <PresentationFormat>On-screen Show (4:3)</PresentationFormat>
  <Paragraphs>205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Open Sans Light</vt:lpstr>
      <vt:lpstr>Times New Roman</vt:lpstr>
      <vt:lpstr>Office Theme</vt:lpstr>
      <vt:lpstr>PowerPoint Presentation</vt:lpstr>
      <vt:lpstr>Instructions</vt:lpstr>
      <vt:lpstr>PPP Bus Terminal/Commercial Complex</vt:lpstr>
      <vt:lpstr>PPP Bus Terminal/Commercial Complex Evaluation RFQ Pass/Fail Review</vt:lpstr>
      <vt:lpstr>PPP Bus Terminal/Commercial Complex RFQ Evaluation Criteria &amp; Weighting</vt:lpstr>
      <vt:lpstr>AJM Qualifications – Pass/Fail</vt:lpstr>
      <vt:lpstr>AJM Qualifications – Evaluation Criteria</vt:lpstr>
      <vt:lpstr>Gargantuan Developer – Pass/Fail</vt:lpstr>
      <vt:lpstr>Gargantuan Qualifications – Evaluation Criteria</vt:lpstr>
      <vt:lpstr>Ned White Development Ltd</vt:lpstr>
      <vt:lpstr>Ned White Development Ltd Qualifications – Evaluation Criteria</vt:lpstr>
      <vt:lpstr>Buttarazzi Big Bad Building – Pass/Fail</vt:lpstr>
      <vt:lpstr>Buttarazzi Big Bad Building – Evaluation Criteria</vt:lpstr>
      <vt:lpstr>Acme – Pass/Fail</vt:lpstr>
      <vt:lpstr>Acme Qualifications – Evaluation Criteria</vt:lpstr>
      <vt:lpstr>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21</cp:revision>
  <dcterms:created xsi:type="dcterms:W3CDTF">2019-03-20T09:03:13Z</dcterms:created>
  <dcterms:modified xsi:type="dcterms:W3CDTF">2020-08-11T06:25:11Z</dcterms:modified>
</cp:coreProperties>
</file>